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7"/>
  </p:notesMasterIdLst>
  <p:handoutMasterIdLst>
    <p:handoutMasterId r:id="rId28"/>
  </p:handoutMasterIdLst>
  <p:sldIdLst>
    <p:sldId id="256" r:id="rId2"/>
    <p:sldId id="292" r:id="rId3"/>
    <p:sldId id="295" r:id="rId4"/>
    <p:sldId id="296" r:id="rId5"/>
    <p:sldId id="293" r:id="rId6"/>
    <p:sldId id="280" r:id="rId7"/>
    <p:sldId id="257" r:id="rId8"/>
    <p:sldId id="290" r:id="rId9"/>
    <p:sldId id="273" r:id="rId10"/>
    <p:sldId id="274" r:id="rId11"/>
    <p:sldId id="276" r:id="rId12"/>
    <p:sldId id="278" r:id="rId13"/>
    <p:sldId id="279" r:id="rId14"/>
    <p:sldId id="284" r:id="rId15"/>
    <p:sldId id="265" r:id="rId16"/>
    <p:sldId id="263" r:id="rId17"/>
    <p:sldId id="288" r:id="rId18"/>
    <p:sldId id="264" r:id="rId19"/>
    <p:sldId id="286" r:id="rId20"/>
    <p:sldId id="267" r:id="rId21"/>
    <p:sldId id="268" r:id="rId22"/>
    <p:sldId id="289" r:id="rId23"/>
    <p:sldId id="291" r:id="rId24"/>
    <p:sldId id="271" r:id="rId25"/>
    <p:sldId id="282" r:id="rId26"/>
  </p:sldIdLst>
  <p:sldSz cx="9144000" cy="6858000" type="screen4x3"/>
  <p:notesSz cx="70770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210" autoAdjust="0"/>
  </p:normalViewPr>
  <p:slideViewPr>
    <p:cSldViewPr>
      <p:cViewPr varScale="1">
        <p:scale>
          <a:sx n="60" d="100"/>
          <a:sy n="60" d="100"/>
        </p:scale>
        <p:origin x="8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70098"/>
          </a:xfrm>
          <a:prstGeom prst="rect">
            <a:avLst/>
          </a:prstGeom>
        </p:spPr>
        <p:txBody>
          <a:bodyPr vert="horz" lIns="93973" tIns="46986" rIns="93973" bIns="469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70098"/>
          </a:xfrm>
          <a:prstGeom prst="rect">
            <a:avLst/>
          </a:prstGeom>
        </p:spPr>
        <p:txBody>
          <a:bodyPr vert="horz" lIns="93973" tIns="46986" rIns="93973" bIns="46986" rtlCol="0"/>
          <a:lstStyle>
            <a:lvl1pPr algn="r">
              <a:defRPr sz="1200"/>
            </a:lvl1pPr>
          </a:lstStyle>
          <a:p>
            <a:fld id="{58324FBA-4F88-416C-A654-81DD06B4141F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9328"/>
            <a:ext cx="3066733" cy="470097"/>
          </a:xfrm>
          <a:prstGeom prst="rect">
            <a:avLst/>
          </a:prstGeom>
        </p:spPr>
        <p:txBody>
          <a:bodyPr vert="horz" lIns="93973" tIns="46986" rIns="93973" bIns="469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9328"/>
            <a:ext cx="3066733" cy="470097"/>
          </a:xfrm>
          <a:prstGeom prst="rect">
            <a:avLst/>
          </a:prstGeom>
        </p:spPr>
        <p:txBody>
          <a:bodyPr vert="horz" lIns="93973" tIns="46986" rIns="93973" bIns="46986" rtlCol="0" anchor="b"/>
          <a:lstStyle>
            <a:lvl1pPr algn="r">
              <a:defRPr sz="1200"/>
            </a:lvl1pPr>
          </a:lstStyle>
          <a:p>
            <a:fld id="{E3FDDDED-3BF9-4A9E-A1F5-BB545BA1F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6643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471"/>
          </a:xfrm>
          <a:prstGeom prst="rect">
            <a:avLst/>
          </a:prstGeom>
        </p:spPr>
        <p:txBody>
          <a:bodyPr vert="horz" lIns="93973" tIns="46986" rIns="93973" bIns="46986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471"/>
          </a:xfrm>
          <a:prstGeom prst="rect">
            <a:avLst/>
          </a:prstGeom>
        </p:spPr>
        <p:txBody>
          <a:bodyPr vert="horz" lIns="93973" tIns="46986" rIns="93973" bIns="46986" rtlCol="0"/>
          <a:lstStyle>
            <a:lvl1pPr algn="r">
              <a:defRPr sz="1200"/>
            </a:lvl1pPr>
          </a:lstStyle>
          <a:p>
            <a:fld id="{44360375-92A2-4AC5-8E14-C707DC254189}" type="datetimeFigureOut">
              <a:rPr lang="en-CA" smtClean="0"/>
              <a:pPr/>
              <a:t>2017-01-06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3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73" tIns="46986" rIns="93973" bIns="46986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50477"/>
            <a:ext cx="5661660" cy="4216241"/>
          </a:xfrm>
          <a:prstGeom prst="rect">
            <a:avLst/>
          </a:prstGeom>
        </p:spPr>
        <p:txBody>
          <a:bodyPr vert="horz" lIns="93973" tIns="46986" rIns="93973" bIns="4698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9328"/>
            <a:ext cx="3066733" cy="468471"/>
          </a:xfrm>
          <a:prstGeom prst="rect">
            <a:avLst/>
          </a:prstGeom>
        </p:spPr>
        <p:txBody>
          <a:bodyPr vert="horz" lIns="93973" tIns="46986" rIns="93973" bIns="46986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9328"/>
            <a:ext cx="3066733" cy="468471"/>
          </a:xfrm>
          <a:prstGeom prst="rect">
            <a:avLst/>
          </a:prstGeom>
        </p:spPr>
        <p:txBody>
          <a:bodyPr vert="horz" lIns="93973" tIns="46986" rIns="93973" bIns="46986" rtlCol="0" anchor="b"/>
          <a:lstStyle>
            <a:lvl1pPr algn="r">
              <a:defRPr sz="1200"/>
            </a:lvl1pPr>
          </a:lstStyle>
          <a:p>
            <a:fld id="{464026A7-FC34-4BC0-B6B6-E5AE0359AF8F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02002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dirty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30A7906-F742-4C50-8E2B-8E2988318901}" type="slidenum">
              <a:rPr lang="en-CA" smtClean="0">
                <a:latin typeface="Arial" pitchFamily="34" charset="0"/>
              </a:rPr>
              <a:pPr/>
              <a:t>11</a:t>
            </a:fld>
            <a:endParaRPr lang="en-CA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756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DC03-FAFA-46AE-A3DC-45269E43AF70}" type="datetimeFigureOut">
              <a:rPr lang="en-CA" smtClean="0"/>
              <a:pPr/>
              <a:t>2017-01-06</a:t>
            </a:fld>
            <a:endParaRPr lang="en-CA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F8E8A-F757-4091-A7B7-FB581B4C52E2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DC03-FAFA-46AE-A3DC-45269E43AF70}" type="datetimeFigureOut">
              <a:rPr lang="en-CA" smtClean="0"/>
              <a:pPr/>
              <a:t>2017-01-06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F8E8A-F757-4091-A7B7-FB581B4C52E2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DC03-FAFA-46AE-A3DC-45269E43AF70}" type="datetimeFigureOut">
              <a:rPr lang="en-CA" smtClean="0"/>
              <a:pPr/>
              <a:t>2017-01-06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F8E8A-F757-4091-A7B7-FB581B4C52E2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DC03-FAFA-46AE-A3DC-45269E43AF70}" type="datetimeFigureOut">
              <a:rPr lang="en-CA" smtClean="0"/>
              <a:pPr/>
              <a:t>2017-01-06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F8E8A-F757-4091-A7B7-FB581B4C52E2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DC03-FAFA-46AE-A3DC-45269E43AF70}" type="datetimeFigureOut">
              <a:rPr lang="en-CA" smtClean="0"/>
              <a:pPr/>
              <a:t>2017-01-06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F8E8A-F757-4091-A7B7-FB581B4C52E2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DC03-FAFA-46AE-A3DC-45269E43AF70}" type="datetimeFigureOut">
              <a:rPr lang="en-CA" smtClean="0"/>
              <a:pPr/>
              <a:t>2017-01-06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F8E8A-F757-4091-A7B7-FB581B4C52E2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DC03-FAFA-46AE-A3DC-45269E43AF70}" type="datetimeFigureOut">
              <a:rPr lang="en-CA" smtClean="0"/>
              <a:pPr/>
              <a:t>2017-01-06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F8E8A-F757-4091-A7B7-FB581B4C52E2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DC03-FAFA-46AE-A3DC-45269E43AF70}" type="datetimeFigureOut">
              <a:rPr lang="en-CA" smtClean="0"/>
              <a:pPr/>
              <a:t>2017-01-06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F8E8A-F757-4091-A7B7-FB581B4C52E2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DC03-FAFA-46AE-A3DC-45269E43AF70}" type="datetimeFigureOut">
              <a:rPr lang="en-CA" smtClean="0"/>
              <a:pPr/>
              <a:t>2017-01-06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F8E8A-F757-4091-A7B7-FB581B4C52E2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DC03-FAFA-46AE-A3DC-45269E43AF70}" type="datetimeFigureOut">
              <a:rPr lang="en-CA" smtClean="0"/>
              <a:pPr/>
              <a:t>2017-01-06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F8E8A-F757-4091-A7B7-FB581B4C52E2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DC03-FAFA-46AE-A3DC-45269E43AF70}" type="datetimeFigureOut">
              <a:rPr lang="en-CA" smtClean="0"/>
              <a:pPr/>
              <a:t>2017-01-06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48F8E8A-F757-4091-A7B7-FB581B4C52E2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B60DC03-FAFA-46AE-A3DC-45269E43AF70}" type="datetimeFigureOut">
              <a:rPr lang="en-CA" smtClean="0"/>
              <a:pPr/>
              <a:t>2017-01-06</a:t>
            </a:fld>
            <a:endParaRPr lang="en-CA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48F8E8A-F757-4091-A7B7-FB581B4C52E2}" type="slidenum">
              <a:rPr lang="en-CA" smtClean="0"/>
              <a:pPr/>
              <a:t>‹#›</a:t>
            </a:fld>
            <a:endParaRPr lang="en-CA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561456"/>
          </a:xfrm>
        </p:spPr>
        <p:txBody>
          <a:bodyPr/>
          <a:lstStyle/>
          <a:p>
            <a:pPr lvl="1"/>
            <a:br>
              <a:rPr lang="en-CA" sz="32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</a:b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296808"/>
          </a:xfrm>
        </p:spPr>
        <p:txBody>
          <a:bodyPr>
            <a:normAutofit fontScale="62500" lnSpcReduction="20000"/>
          </a:bodyPr>
          <a:lstStyle/>
          <a:p>
            <a:pPr algn="ctr"/>
            <a:endParaRPr lang="en-CA" sz="3200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CA" sz="4800" dirty="0">
              <a:latin typeface="Arial" pitchFamily="34" charset="0"/>
              <a:cs typeface="Arial" pitchFamily="34" charset="0"/>
            </a:endParaRPr>
          </a:p>
          <a:p>
            <a:r>
              <a:rPr lang="fr-CA" sz="4800" dirty="0"/>
              <a:t> </a:t>
            </a:r>
            <a:endParaRPr lang="en-CA" sz="4800" dirty="0"/>
          </a:p>
          <a:p>
            <a:pPr algn="ctr"/>
            <a:r>
              <a:rPr lang="fr-CA" sz="8000" dirty="0">
                <a:solidFill>
                  <a:srgbClr val="002060"/>
                </a:solidFill>
              </a:rPr>
              <a:t>MENTORAT EFFICACE</a:t>
            </a:r>
            <a:endParaRPr lang="en-CA" sz="8000" dirty="0">
              <a:solidFill>
                <a:srgbClr val="002060"/>
              </a:solidFill>
            </a:endParaRPr>
          </a:p>
          <a:p>
            <a:endParaRPr lang="fr-CA" sz="4800" dirty="0">
              <a:solidFill>
                <a:srgbClr val="002060"/>
              </a:solidFill>
            </a:endParaRPr>
          </a:p>
          <a:p>
            <a:pPr algn="ctr"/>
            <a:r>
              <a:rPr lang="en-CA" sz="3300" dirty="0">
                <a:solidFill>
                  <a:srgbClr val="002060"/>
                </a:solidFill>
              </a:rPr>
              <a:t>Actualise 2016</a:t>
            </a:r>
          </a:p>
          <a:p>
            <a:r>
              <a:rPr lang="fr-CA" sz="4800" dirty="0"/>
              <a:t> </a:t>
            </a:r>
            <a:endParaRPr lang="en-CA" sz="4800" dirty="0"/>
          </a:p>
        </p:txBody>
      </p:sp>
      <p:sp>
        <p:nvSpPr>
          <p:cNvPr id="5" name="Rectangle 4"/>
          <p:cNvSpPr/>
          <p:nvPr/>
        </p:nvSpPr>
        <p:spPr>
          <a:xfrm>
            <a:off x="467544" y="2636912"/>
            <a:ext cx="8136904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CA" sz="3200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CA" sz="3600" b="1" dirty="0">
                <a:solidFill>
                  <a:srgbClr val="FFC000"/>
                </a:solidFill>
              </a:rPr>
              <a:t>District de l'est du Canada et des Caraïbes du Kiwanis International</a:t>
            </a:r>
            <a:endParaRPr lang="en-CA" sz="3600" dirty="0">
              <a:solidFill>
                <a:srgbClr val="FFC000"/>
              </a:solidFill>
            </a:endParaRPr>
          </a:p>
          <a:p>
            <a:pPr algn="ctr"/>
            <a:r>
              <a:rPr lang="fr-CA" dirty="0">
                <a:solidFill>
                  <a:srgbClr val="FFC000"/>
                </a:solidFill>
              </a:rPr>
              <a:t> </a:t>
            </a:r>
            <a:endParaRPr lang="en-CA" sz="2000" dirty="0">
              <a:solidFill>
                <a:srgbClr val="FFC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1052736"/>
            <a:ext cx="1991479" cy="199147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45" name="Group 10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3887901"/>
              </p:ext>
            </p:extLst>
          </p:nvPr>
        </p:nvGraphicFramePr>
        <p:xfrm>
          <a:off x="251520" y="620688"/>
          <a:ext cx="8659688" cy="5882640"/>
        </p:xfrm>
        <a:graphic>
          <a:graphicData uri="http://schemas.openxmlformats.org/drawingml/2006/table">
            <a:tbl>
              <a:tblPr/>
              <a:tblGrid>
                <a:gridCol w="2106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527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722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1" kern="1200" dirty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Année de service </a:t>
                      </a:r>
                      <a:endParaRPr kumimoji="0" lang="en-CA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kumimoji="0" lang="fr-CA" sz="3200" b="1" kern="1200" dirty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Président du Kiwanis International</a:t>
                      </a:r>
                      <a:endParaRPr kumimoji="0" lang="en-CA" sz="3200" b="1" kern="1200" dirty="0">
                        <a:solidFill>
                          <a:srgbClr val="FF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2016/2017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Jane Erickson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– 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Nebraska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2017/2018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+mn-ea"/>
                          <a:cs typeface="Times New Roman" pitchFamily="18" charset="0"/>
                        </a:rPr>
                        <a:t>James Rochford– Illinois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2018/2019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Florencio C. Lat -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Manilia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2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2019/2020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r-FR" sz="2800" b="1" dirty="0">
                          <a:solidFill>
                            <a:srgbClr val="3333FF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Etre élu à la Convention internationale de Paris, juin 2017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45" name="Group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9120917"/>
              </p:ext>
            </p:extLst>
          </p:nvPr>
        </p:nvGraphicFramePr>
        <p:xfrm>
          <a:off x="179512" y="836582"/>
          <a:ext cx="8731696" cy="5867591"/>
        </p:xfrm>
        <a:graphic>
          <a:graphicData uri="http://schemas.openxmlformats.org/drawingml/2006/table">
            <a:tbl>
              <a:tblPr/>
              <a:tblGrid>
                <a:gridCol w="2304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27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121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CA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CA" sz="2800" b="1" kern="1200" dirty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Année de service </a:t>
                      </a:r>
                      <a:endParaRPr kumimoji="0" lang="en-CA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Eastern Canada and the Caribbean District Governor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2016/2017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+mn-ea"/>
                          <a:cs typeface="Times New Roman" pitchFamily="18" charset="0"/>
                        </a:rPr>
                        <a:t>Phil Rossy - </a:t>
                      </a: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+mn-ea"/>
                          <a:cs typeface="Times New Roman" pitchFamily="18" charset="0"/>
                        </a:rPr>
                        <a:t> Kiwanis Club du Ottawa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2017/2018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+mn-ea"/>
                          <a:cs typeface="Times New Roman" pitchFamily="18" charset="0"/>
                        </a:rPr>
                        <a:t>Bobby Moo Young – </a:t>
                      </a: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+mn-ea"/>
                          <a:cs typeface="Times New Roman" pitchFamily="18" charset="0"/>
                        </a:rPr>
                        <a:t>Kiwanis Club du Montego Freeport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2018/2019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CA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Melford</a:t>
                      </a:r>
                      <a:r>
                        <a:rPr kumimoji="0" lang="en-CA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Clarke – </a:t>
                      </a:r>
                      <a:r>
                        <a:rPr kumimoji="0" lang="en-C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Kiwanis Club du Nassau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85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2019/2020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800" b="1" dirty="0">
                          <a:solidFill>
                            <a:srgbClr val="3333FF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Pour être élu au congrès de district à Ottawa, en mai 2017</a:t>
                      </a:r>
                      <a:r>
                        <a:rPr kumimoji="0" lang="fr-CA" sz="2800" kern="1200" dirty="0">
                          <a:solidFill>
                            <a:srgbClr val="3333FF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  <a:endParaRPr kumimoji="0" lang="en-CA" sz="2800" kern="1200" dirty="0">
                        <a:solidFill>
                          <a:srgbClr val="3333FF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59" name="Group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866447"/>
              </p:ext>
            </p:extLst>
          </p:nvPr>
        </p:nvGraphicFramePr>
        <p:xfrm>
          <a:off x="251520" y="853440"/>
          <a:ext cx="8443664" cy="4813300"/>
        </p:xfrm>
        <a:graphic>
          <a:graphicData uri="http://schemas.openxmlformats.org/drawingml/2006/table">
            <a:tbl>
              <a:tblPr/>
              <a:tblGrid>
                <a:gridCol w="216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834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1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CA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CA" sz="1800" b="1" kern="1200" dirty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Année de service </a:t>
                      </a:r>
                      <a:endParaRPr kumimoji="0" lang="en-CA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3100" b="1" kern="1200" dirty="0">
                        <a:solidFill>
                          <a:srgbClr val="FF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100" b="1" kern="1200" dirty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Lieutenant gouverneur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100" b="1" kern="1200" dirty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 votre division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2016/2017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3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Lieutenant-</a:t>
                      </a:r>
                      <a:r>
                        <a:rPr lang="en-CA" sz="32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gouverneur</a:t>
                      </a:r>
                      <a:r>
                        <a:rPr lang="en-CA" sz="3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32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</a:t>
                      </a:r>
                      <a:r>
                        <a:rPr lang="en-CA" sz="3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titre (son nom)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2017/2018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32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Lieutenant-gouverneur élu (son nom)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2018/2019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fr-CA" sz="32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  <a:r>
                        <a:rPr lang="en-CA" sz="3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Sera </a:t>
                      </a:r>
                      <a:r>
                        <a:rPr lang="en-CA" sz="32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élu</a:t>
                      </a:r>
                      <a:r>
                        <a:rPr lang="en-CA" sz="3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CA" sz="32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lors</a:t>
                      </a:r>
                      <a:r>
                        <a:rPr lang="en-CA" sz="3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CA" sz="32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votre</a:t>
                      </a:r>
                      <a:r>
                        <a:rPr lang="en-CA" sz="3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reunion </a:t>
                      </a:r>
                      <a:r>
                        <a:rPr lang="en-CA" sz="32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divisionnaire</a:t>
                      </a:r>
                      <a:r>
                        <a:rPr lang="en-CA" sz="3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du </a:t>
                      </a:r>
                      <a:r>
                        <a:rPr lang="en-CA" sz="32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printemps</a:t>
                      </a:r>
                      <a:r>
                        <a:rPr lang="en-CA" sz="3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2017</a:t>
                      </a:r>
                      <a:endParaRPr kumimoji="0" lang="en-CA" sz="32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412551"/>
              </p:ext>
            </p:extLst>
          </p:nvPr>
        </p:nvGraphicFramePr>
        <p:xfrm>
          <a:off x="323528" y="1772816"/>
          <a:ext cx="8496944" cy="4491727"/>
        </p:xfrm>
        <a:graphic>
          <a:graphicData uri="http://schemas.openxmlformats.org/drawingml/2006/table">
            <a:tbl>
              <a:tblPr/>
              <a:tblGrid>
                <a:gridCol w="20483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85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5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CA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Année de service </a:t>
                      </a:r>
                      <a:endParaRPr kumimoji="0" lang="en-CA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Président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de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votre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Club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1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2016/2017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fr-CA" sz="28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Nom du Président de votre Club</a:t>
                      </a:r>
                      <a:endParaRPr kumimoji="0" lang="en-CA" sz="28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31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2017/2018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fr-CA" sz="28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Nom du Président élu de votre Club</a:t>
                      </a:r>
                      <a:endParaRPr kumimoji="0" lang="en-CA" sz="28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80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2018/2019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fr-CA" sz="28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sera élu lors d'une réunion de votre Club en avril 2013</a:t>
                      </a:r>
                      <a:endParaRPr kumimoji="0" lang="en-CA" sz="28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kumimoji="0" lang="fr-CA" sz="2800" b="1" u="none" strike="noStrik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  <a:endParaRPr kumimoji="0" lang="en-CA" sz="28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836712"/>
            <a:ext cx="4834880" cy="55182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CA" sz="6000" dirty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en-CA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fr-CA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Guider votre successeur</a:t>
            </a:r>
            <a:endParaRPr lang="en-CA" sz="6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fr-CA" sz="6000" b="1" dirty="0"/>
              <a:t> </a:t>
            </a:r>
            <a:endParaRPr lang="en-CA" sz="6000" dirty="0"/>
          </a:p>
          <a:p>
            <a:pPr>
              <a:buNone/>
            </a:pPr>
            <a:endParaRPr lang="en-CA" sz="6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1746" name="Picture 2" descr="C:\Users\Joanne\AppData\Local\Microsoft\Windows\Temporary Internet Files\Content.IE5\Y7B3Q8DP\MC900157881[1]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1340768"/>
            <a:ext cx="3240360" cy="48580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412776"/>
            <a:ext cx="86409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CA" sz="4800" dirty="0">
                <a:latin typeface="Arial" pitchFamily="34" charset="0"/>
                <a:cs typeface="Arial" pitchFamily="34" charset="0"/>
              </a:rPr>
              <a:t> </a:t>
            </a:r>
            <a:r>
              <a:rPr lang="fr-CA" sz="4800" dirty="0">
                <a:latin typeface="Arial" pitchFamily="34" charset="0"/>
                <a:cs typeface="Arial" pitchFamily="34" charset="0"/>
              </a:rPr>
              <a:t>Soyez un modèle positif</a:t>
            </a:r>
          </a:p>
          <a:p>
            <a:endParaRPr lang="en-CA" sz="4800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fr-CA" sz="4800" dirty="0">
                <a:latin typeface="Arial" pitchFamily="34" charset="0"/>
                <a:cs typeface="Arial" pitchFamily="34" charset="0"/>
              </a:rPr>
              <a:t>Vérifiez la description de tâche et faites en sorte qu'elle soit à jour</a:t>
            </a:r>
            <a:endParaRPr lang="en-CA" sz="4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51520" y="-1421188"/>
            <a:ext cx="9144000" cy="7848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CA" sz="12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/>
            <a:endParaRPr lang="en-CA" sz="3600" dirty="0">
              <a:latin typeface="Arial" pitchFamily="34" charset="0"/>
              <a:cs typeface="Arial" pitchFamily="34" charset="0"/>
            </a:endParaRPr>
          </a:p>
          <a:p>
            <a:pPr lvl="0"/>
            <a:endParaRPr lang="en-CA" sz="3600" dirty="0">
              <a:latin typeface="Arial" pitchFamily="34" charset="0"/>
              <a:cs typeface="Arial" pitchFamily="34" charset="0"/>
            </a:endParaRPr>
          </a:p>
          <a:p>
            <a:pPr lvl="0"/>
            <a:endParaRPr lang="en-CA" sz="3600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CA" sz="4800" dirty="0">
                <a:latin typeface="Arial" pitchFamily="34" charset="0"/>
                <a:cs typeface="Arial" pitchFamily="34" charset="0"/>
              </a:rPr>
              <a:t> </a:t>
            </a:r>
            <a:r>
              <a:rPr lang="fr-CA" sz="4800" dirty="0">
                <a:latin typeface="Arial" pitchFamily="34" charset="0"/>
                <a:cs typeface="Arial" pitchFamily="34" charset="0"/>
              </a:rPr>
              <a:t>Communiquez avec votre successeur dès qu'il est élu ou nommé à une nouvelle fonction</a:t>
            </a:r>
          </a:p>
          <a:p>
            <a:endParaRPr lang="en-CA" sz="4800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fr-CA" sz="4800" dirty="0">
                <a:latin typeface="Arial" pitchFamily="34" charset="0"/>
                <a:cs typeface="Arial" pitchFamily="34" charset="0"/>
              </a:rPr>
              <a:t> Connaissez la date à laquelle votre successeur entrera en fonction conformément aux règles en usage</a:t>
            </a:r>
            <a:endParaRPr lang="en-CA" sz="4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620713"/>
            <a:ext cx="8229600" cy="1079500"/>
          </a:xfrm>
        </p:spPr>
        <p:txBody>
          <a:bodyPr/>
          <a:lstStyle/>
          <a:p>
            <a:r>
              <a:rPr lang="en-CA" sz="5400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fr-CA" sz="5400" b="1" dirty="0"/>
              <a:t>Mentorat efficace</a:t>
            </a:r>
            <a:endParaRPr lang="en-CA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0" y="1920875"/>
            <a:ext cx="4537075" cy="443388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fr-CA" sz="4400" dirty="0"/>
              <a:t> </a:t>
            </a:r>
            <a:endParaRPr lang="en-CA" sz="4400" dirty="0"/>
          </a:p>
          <a:p>
            <a:pPr>
              <a:buNone/>
            </a:pPr>
            <a:r>
              <a:rPr lang="fr-CA" sz="4400" dirty="0"/>
              <a:t>	</a:t>
            </a:r>
            <a:r>
              <a:rPr lang="fr-CA" sz="4400" dirty="0">
                <a:latin typeface="Arial" pitchFamily="34" charset="0"/>
                <a:cs typeface="Arial" pitchFamily="34" charset="0"/>
              </a:rPr>
              <a:t>Aidez votre successeur avant et après qu'il occupe sa nouvelle fonction</a:t>
            </a:r>
            <a:endParaRPr lang="en-CA" sz="4400" dirty="0">
              <a:latin typeface="Arial" pitchFamily="34" charset="0"/>
              <a:cs typeface="Arial" pitchFamily="34" charset="0"/>
            </a:endParaRPr>
          </a:p>
          <a:p>
            <a:endParaRPr lang="en-CA" dirty="0">
              <a:solidFill>
                <a:srgbClr val="3333FF"/>
              </a:solidFill>
            </a:endParaRPr>
          </a:p>
        </p:txBody>
      </p:sp>
      <p:pic>
        <p:nvPicPr>
          <p:cNvPr id="35850" name="Picture 10" descr="C:\Users\Joanne\AppData\Local\Microsoft\Windows\Temporary Internet Files\Content.IE5\ZTW1MSDF\MC90025006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1484784"/>
            <a:ext cx="3804113" cy="4824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79512" y="1324692"/>
            <a:ext cx="896448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CA" sz="4800" dirty="0">
                <a:latin typeface="Arial" pitchFamily="34" charset="0"/>
                <a:cs typeface="Arial" pitchFamily="34" charset="0"/>
              </a:rPr>
              <a:t>Rencontrez votre successeur régulièrement pour discuter du rôle et </a:t>
            </a:r>
            <a:r>
              <a:rPr lang="fr-CA" sz="4800" dirty="0" err="1">
                <a:latin typeface="Arial" pitchFamily="34" charset="0"/>
                <a:cs typeface="Arial" pitchFamily="34" charset="0"/>
              </a:rPr>
              <a:t>desresponsabilités</a:t>
            </a:r>
            <a:r>
              <a:rPr lang="fr-CA" sz="4800" dirty="0">
                <a:latin typeface="Arial" pitchFamily="34" charset="0"/>
                <a:cs typeface="Arial" pitchFamily="34" charset="0"/>
              </a:rPr>
              <a:t> liées à son poste</a:t>
            </a:r>
            <a:endParaRPr lang="en-CA" sz="4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Joanne\AppData\Local\Microsoft\Windows\Temporary Internet Files\Content.IE5\YDRT7TNL\MC90035502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4377775"/>
            <a:ext cx="3346454" cy="20435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r>
              <a:rPr lang="fr-CA" b="1" dirty="0"/>
              <a:t>Mentorat efficace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512" y="1920085"/>
            <a:ext cx="5040560" cy="4434840"/>
          </a:xfrm>
        </p:spPr>
        <p:txBody>
          <a:bodyPr>
            <a:normAutofit/>
          </a:bodyPr>
          <a:lstStyle/>
          <a:p>
            <a:r>
              <a:rPr lang="en-CA" sz="4400" dirty="0">
                <a:solidFill>
                  <a:srgbClr val="0070C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lang="fr-CA" sz="4400" dirty="0">
                <a:latin typeface="Arial" pitchFamily="34" charset="0"/>
                <a:cs typeface="Arial" pitchFamily="34" charset="0"/>
              </a:rPr>
              <a:t>Développez des relations de travail positives et respectueuses avec votre successeur</a:t>
            </a:r>
            <a:endParaRPr lang="en-CA" sz="4400" dirty="0">
              <a:latin typeface="Arial" pitchFamily="34" charset="0"/>
              <a:cs typeface="Arial" pitchFamily="34" charset="0"/>
            </a:endParaRPr>
          </a:p>
          <a:p>
            <a:endParaRPr lang="en-CA" dirty="0"/>
          </a:p>
        </p:txBody>
      </p:sp>
      <p:pic>
        <p:nvPicPr>
          <p:cNvPr id="33794" name="Picture 2" descr="C:\Users\Joanne\AppData\Local\Microsoft\Windows\Temporary Internet Files\Content.IE5\YDRT7TNL\MC900231229[1]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2276872"/>
            <a:ext cx="3811509" cy="39966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7931224" cy="1800200"/>
          </a:xfrm>
        </p:spPr>
        <p:txBody>
          <a:bodyPr>
            <a:normAutofit fontScale="90000"/>
          </a:bodyPr>
          <a:lstStyle/>
          <a:p>
            <a:br>
              <a:rPr lang="fr-CA" b="1" dirty="0"/>
            </a:br>
            <a:br>
              <a:rPr lang="fr-CA" b="1" dirty="0"/>
            </a:br>
            <a:br>
              <a:rPr lang="fr-CA" b="1" dirty="0"/>
            </a:br>
            <a:br>
              <a:rPr lang="fr-CA" b="1" dirty="0"/>
            </a:br>
            <a:br>
              <a:rPr lang="fr-CA" sz="6000" b="1" dirty="0"/>
            </a:br>
            <a:br>
              <a:rPr lang="fr-CA" sz="6000" b="1" dirty="0"/>
            </a:br>
            <a:br>
              <a:rPr lang="fr-CA" sz="6000" b="1" dirty="0"/>
            </a:br>
            <a:r>
              <a:rPr lang="fr-CA" sz="6000" b="1" dirty="0"/>
              <a:t>Qu'est-ce qu'un mentor?</a:t>
            </a:r>
            <a:br>
              <a:rPr lang="en-CA" dirty="0"/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9604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CA" sz="4000" dirty="0">
                <a:latin typeface="Arial" pitchFamily="34" charset="0"/>
                <a:cs typeface="Arial" pitchFamily="34" charset="0"/>
              </a:rPr>
              <a:t>	Une personne d'expérience au sein d'une compagnie, d'un organisme d'un collège ou d'une école, qui forme et conseille les nouveaux venus dans une situation ou à un poste.</a:t>
            </a:r>
            <a:endParaRPr lang="en-CA" sz="4000" dirty="0">
              <a:latin typeface="Arial" pitchFamily="34" charset="0"/>
              <a:cs typeface="Arial" pitchFamily="34" charset="0"/>
            </a:endParaRPr>
          </a:p>
          <a:p>
            <a:endParaRPr lang="en-CA" sz="4000" dirty="0"/>
          </a:p>
          <a:p>
            <a:endParaRPr lang="en-CA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179512" y="-19964"/>
            <a:ext cx="8964488" cy="7340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Font typeface="Arial" pitchFamily="34" charset="0"/>
              <a:buChar char="•"/>
            </a:pPr>
            <a:endParaRPr lang="fr-CA" sz="4800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fr-CA" sz="4700" dirty="0">
                <a:latin typeface="Arial" pitchFamily="34" charset="0"/>
                <a:cs typeface="Arial" pitchFamily="34" charset="0"/>
              </a:rPr>
              <a:t> Soyez honnête quand vous discutez du temps requis par la fonction.</a:t>
            </a:r>
          </a:p>
          <a:p>
            <a:endParaRPr lang="en-CA" sz="4700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fr-CA" sz="4700" dirty="0">
                <a:latin typeface="Arial" pitchFamily="34" charset="0"/>
                <a:cs typeface="Arial" pitchFamily="34" charset="0"/>
              </a:rPr>
              <a:t> Soyez honnête quand vous discutez des défis ou des problèmes que vous connaissez. Ne laissez pas de surprises!</a:t>
            </a:r>
            <a:endParaRPr lang="en-CA" sz="4700" dirty="0">
              <a:latin typeface="Arial" pitchFamily="34" charset="0"/>
              <a:cs typeface="Arial" pitchFamily="34" charset="0"/>
            </a:endParaRPr>
          </a:p>
          <a:p>
            <a:r>
              <a:rPr lang="fr-CA" sz="4700" dirty="0"/>
              <a:t> </a:t>
            </a:r>
            <a:endParaRPr lang="en-CA" sz="47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2906858"/>
            <a:ext cx="91440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CA" sz="4400" dirty="0">
                <a:latin typeface="Arial" pitchFamily="34" charset="0"/>
                <a:cs typeface="Arial" pitchFamily="34" charset="0"/>
              </a:rPr>
              <a:t> Soyez ouvert aux nouvelles idées de votre successeur. Il n'est pas nécessaire que nous fassions toujours les choses de la même manière.</a:t>
            </a:r>
            <a:endParaRPr lang="en-CA" sz="4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4" name="Picture 6" descr="C:\Users\Joanne\AppData\Local\Microsoft\Windows\Temporary Internet Files\Content.IE5\QXO0ZZOX\MC900435236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9" y="0"/>
            <a:ext cx="2736304" cy="29969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536" y="2204864"/>
            <a:ext cx="4038600" cy="4938896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fr-FR" altLang="zh-CN" sz="2800" kern="150" dirty="0">
              <a:solidFill>
                <a:srgbClr val="000000"/>
              </a:solidFill>
              <a:latin typeface="Arial"/>
            </a:endParaRPr>
          </a:p>
          <a:p>
            <a:pPr lvl="0">
              <a:buNone/>
            </a:pPr>
            <a:r>
              <a:rPr lang="fr-FR" altLang="zh-CN" sz="2800" kern="150" dirty="0">
                <a:solidFill>
                  <a:srgbClr val="000000"/>
                </a:solidFill>
                <a:latin typeface="Arial"/>
              </a:rPr>
              <a:t>	</a:t>
            </a:r>
          </a:p>
          <a:p>
            <a:pPr lvl="0">
              <a:buNone/>
            </a:pPr>
            <a:r>
              <a:rPr lang="fr-FR" altLang="zh-CN" sz="4000" kern="150" dirty="0">
                <a:solidFill>
                  <a:srgbClr val="000000"/>
                </a:solidFill>
                <a:latin typeface="Arial"/>
              </a:rPr>
              <a:t>	Motivez  par des </a:t>
            </a:r>
            <a:r>
              <a:rPr lang="en-US" altLang="zh-CN" sz="4000" kern="150" dirty="0" err="1">
                <a:solidFill>
                  <a:srgbClr val="000000"/>
                </a:solidFill>
                <a:latin typeface="Arial"/>
              </a:rPr>
              <a:t>commentaires</a:t>
            </a:r>
            <a:r>
              <a:rPr lang="en-US" altLang="zh-CN" sz="4000" kern="15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altLang="zh-CN" sz="4000" kern="150" dirty="0" err="1">
                <a:solidFill>
                  <a:srgbClr val="000000"/>
                </a:solidFill>
                <a:latin typeface="Arial"/>
              </a:rPr>
              <a:t>positifs</a:t>
            </a:r>
            <a:endParaRPr lang="en-CA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76872"/>
            <a:ext cx="4038600" cy="4078053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CA" sz="4800" dirty="0">
                <a:solidFill>
                  <a:srgbClr val="0070C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</a:p>
          <a:p>
            <a:pPr lvl="0">
              <a:buNone/>
            </a:pPr>
            <a:r>
              <a:rPr lang="fr-FR" altLang="zh-CN" sz="3600" kern="150" dirty="0">
                <a:solidFill>
                  <a:srgbClr val="000000"/>
                </a:solidFill>
                <a:latin typeface="Arial"/>
              </a:rPr>
              <a:t>	</a:t>
            </a:r>
            <a:r>
              <a:rPr lang="fr-FR" altLang="zh-CN" sz="4000" kern="150" dirty="0">
                <a:solidFill>
                  <a:srgbClr val="000000"/>
                </a:solidFill>
                <a:latin typeface="Arial"/>
              </a:rPr>
              <a:t>Conseillez avec des critiques positif</a:t>
            </a:r>
            <a:endParaRPr lang="zh-CN" altLang="en-US" sz="4000" kern="150" dirty="0">
              <a:solidFill>
                <a:srgbClr val="000000"/>
              </a:solidFill>
              <a:latin typeface="Arial"/>
            </a:endParaRPr>
          </a:p>
          <a:p>
            <a:endParaRPr lang="en-CA" sz="3600" dirty="0"/>
          </a:p>
          <a:p>
            <a:pPr lvl="0">
              <a:buNone/>
            </a:pPr>
            <a:endParaRPr lang="en-CA" sz="2800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>
              <a:buNone/>
            </a:pPr>
            <a:endParaRPr lang="en-CA" dirty="0"/>
          </a:p>
        </p:txBody>
      </p:sp>
      <p:pic>
        <p:nvPicPr>
          <p:cNvPr id="36866" name="Picture 2" descr="C:\Users\Joanne\AppData\Local\Microsoft\Windows\Temporary Internet Files\Content.IE5\Y7B3Q8DP\MC900441322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1052736"/>
            <a:ext cx="2626608" cy="21945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546848" cy="5158173"/>
          </a:xfrm>
        </p:spPr>
        <p:txBody>
          <a:bodyPr>
            <a:normAutofit/>
          </a:bodyPr>
          <a:lstStyle/>
          <a:p>
            <a:r>
              <a:rPr lang="fr-CA" sz="3600" dirty="0">
                <a:latin typeface="Arial" pitchFamily="34" charset="0"/>
                <a:cs typeface="Arial" pitchFamily="34" charset="0"/>
              </a:rPr>
              <a:t>Soyez respectueux du temps nécessaire pour connaître du succès ou pour apprendre les devoirs reliés à la fonction.</a:t>
            </a:r>
            <a:endParaRPr lang="en-CA" sz="3600" dirty="0">
              <a:latin typeface="Arial" pitchFamily="34" charset="0"/>
              <a:cs typeface="Arial" pitchFamily="34" charset="0"/>
            </a:endParaRPr>
          </a:p>
          <a:p>
            <a:endParaRPr lang="en-CA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0" descr="C:\Users\Joanne\AppData\Local\Microsoft\Windows\Temporary Internet Files\Content.IE5\Y7B3Q8DP\MC900300920[1]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1052736"/>
            <a:ext cx="3528392" cy="55446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980728"/>
            <a:ext cx="871296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4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Un grand mentor fait tout en son possible pour que son</a:t>
            </a:r>
            <a:endParaRPr lang="en-CA" sz="4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CA" sz="4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successeur surpasse ses propres succès.</a:t>
            </a:r>
            <a:endParaRPr lang="en-CA" sz="4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Joanne\AppData\Local\Microsoft\Windows\Temporary Internet Files\Content.IE5\Y7B3Q8DP\MC900341802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3404686"/>
            <a:ext cx="3240360" cy="34533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082640"/>
            <a:ext cx="554461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900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Les questions?</a:t>
            </a:r>
          </a:p>
          <a:p>
            <a:endParaRPr lang="fr-FR" sz="49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4900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Commentaires?</a:t>
            </a:r>
          </a:p>
          <a:p>
            <a:endParaRPr lang="fr-FR" sz="49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4900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Idées supplémentaires?</a:t>
            </a:r>
            <a:endParaRPr lang="en-CA" sz="49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7892" name="Picture 4" descr="C:\Users\Joanne\AppData\Local\Microsoft\Windows\Temporary Internet Files\Content.IE5\Y7B3Q8DP\MC90032690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1518756"/>
            <a:ext cx="3744416" cy="37444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48104"/>
            <a:ext cx="8229600" cy="1716800"/>
          </a:xfrm>
        </p:spPr>
        <p:txBody>
          <a:bodyPr>
            <a:normAutofit fontScale="90000"/>
          </a:bodyPr>
          <a:lstStyle/>
          <a:p>
            <a:r>
              <a:rPr lang="fr-FR" dirty="0">
                <a:latin typeface="Arial" pitchFamily="34" charset="0"/>
                <a:cs typeface="Arial" pitchFamily="34" charset="0"/>
              </a:rPr>
              <a:t>Pourquoi le mentorat est-il important pour le succès de notre district?</a:t>
            </a:r>
            <a:endParaRPr lang="en-C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75969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CA" sz="4400" dirty="0">
                <a:latin typeface="Arial" pitchFamily="34" charset="0"/>
                <a:cs typeface="Arial" pitchFamily="34" charset="0"/>
              </a:rPr>
              <a:t>	</a:t>
            </a:r>
            <a:r>
              <a:rPr lang="fr-FR" sz="4400" dirty="0">
                <a:latin typeface="Arial" pitchFamily="34" charset="0"/>
                <a:cs typeface="Arial" pitchFamily="34" charset="0"/>
              </a:rPr>
              <a:t>La croissance personnelle et le développement sont l'un des plus grands avantages personnels que Kiwanis offre aux membres et aux membres potentiels.</a:t>
            </a:r>
            <a:endParaRPr lang="en-CA" sz="4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989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48104"/>
            <a:ext cx="8229600" cy="1716800"/>
          </a:xfrm>
        </p:spPr>
        <p:txBody>
          <a:bodyPr>
            <a:normAutofit fontScale="90000"/>
          </a:bodyPr>
          <a:lstStyle/>
          <a:p>
            <a:r>
              <a:rPr lang="fr-FR" dirty="0">
                <a:latin typeface="Arial" pitchFamily="34" charset="0"/>
                <a:cs typeface="Arial" pitchFamily="34" charset="0"/>
              </a:rPr>
              <a:t>Pourquoi le mentorat est-il important pour le succès de notre district?</a:t>
            </a:r>
            <a:endParaRPr lang="en-C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759696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CA" sz="4400" dirty="0">
                <a:latin typeface="Arial" pitchFamily="34" charset="0"/>
                <a:cs typeface="Arial" pitchFamily="34" charset="0"/>
              </a:rPr>
              <a:t>	</a:t>
            </a:r>
            <a:r>
              <a:rPr lang="fr-CA" sz="4400" dirty="0">
                <a:latin typeface="Arial" pitchFamily="34" charset="0"/>
                <a:cs typeface="Arial" pitchFamily="34" charset="0"/>
              </a:rPr>
              <a:t>Nous devons nous assurer que les </a:t>
            </a:r>
            <a:r>
              <a:rPr lang="fr-CA" sz="4400" dirty="0" err="1">
                <a:latin typeface="Arial" pitchFamily="34" charset="0"/>
                <a:cs typeface="Arial" pitchFamily="34" charset="0"/>
              </a:rPr>
              <a:t>Kiwaniens</a:t>
            </a:r>
            <a:r>
              <a:rPr lang="fr-CA" sz="4400" dirty="0">
                <a:latin typeface="Arial" pitchFamily="34" charset="0"/>
                <a:cs typeface="Arial" pitchFamily="34" charset="0"/>
              </a:rPr>
              <a:t> qui acceptent des rôles de leadership aux niveaux du District, de la Division et du Club sont vraiment prêts pour avoir du succès.</a:t>
            </a:r>
            <a:endParaRPr lang="en-CA" sz="44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CA" sz="4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594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284752"/>
          </a:xfrm>
        </p:spPr>
        <p:txBody>
          <a:bodyPr>
            <a:normAutofit fontScale="90000"/>
          </a:bodyPr>
          <a:lstStyle/>
          <a:p>
            <a:br>
              <a:rPr lang="en-CA" sz="4800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</a:br>
            <a:r>
              <a:rPr lang="fr-CA" sz="5400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Quels sont les avantages de guider nos membres?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464496"/>
          </a:xfrm>
        </p:spPr>
        <p:txBody>
          <a:bodyPr>
            <a:normAutofit fontScale="77500" lnSpcReduction="20000"/>
          </a:bodyPr>
          <a:lstStyle/>
          <a:p>
            <a:r>
              <a:rPr lang="fr-CA" sz="5200" dirty="0">
                <a:latin typeface="Arial" pitchFamily="34" charset="0"/>
                <a:cs typeface="Arial" pitchFamily="34" charset="0"/>
              </a:rPr>
              <a:t> La satisfaction des membres et une meilleure rétention du </a:t>
            </a:r>
            <a:r>
              <a:rPr lang="fr-CA" sz="5200" dirty="0" err="1">
                <a:latin typeface="Arial" pitchFamily="34" charset="0"/>
                <a:cs typeface="Arial" pitchFamily="34" charset="0"/>
              </a:rPr>
              <a:t>membership</a:t>
            </a:r>
            <a:endParaRPr lang="en-CA" sz="5200" dirty="0">
              <a:latin typeface="Arial" pitchFamily="34" charset="0"/>
              <a:cs typeface="Arial" pitchFamily="34" charset="0"/>
            </a:endParaRPr>
          </a:p>
          <a:p>
            <a:r>
              <a:rPr lang="fr-CA" sz="5200" dirty="0">
                <a:latin typeface="Arial" pitchFamily="34" charset="0"/>
                <a:cs typeface="Arial" pitchFamily="34" charset="0"/>
              </a:rPr>
              <a:t> Succès dans les activités de service et dans les collectes de fonds</a:t>
            </a:r>
            <a:endParaRPr lang="en-CA" sz="5200" dirty="0">
              <a:latin typeface="Arial" pitchFamily="34" charset="0"/>
              <a:cs typeface="Arial" pitchFamily="34" charset="0"/>
            </a:endParaRPr>
          </a:p>
          <a:p>
            <a:r>
              <a:rPr lang="fr-CA" sz="5200" dirty="0">
                <a:latin typeface="Arial" pitchFamily="34" charset="0"/>
                <a:cs typeface="Arial" pitchFamily="34" charset="0"/>
              </a:rPr>
              <a:t> Résultats de qualité pour les enfants que nous servons</a:t>
            </a:r>
            <a:endParaRPr lang="en-CA" sz="5200" dirty="0">
              <a:latin typeface="Arial" pitchFamily="34" charset="0"/>
              <a:cs typeface="Arial" pitchFamily="34" charset="0"/>
            </a:endParaRPr>
          </a:p>
          <a:p>
            <a:endParaRPr lang="en-C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1124744"/>
            <a:ext cx="8964488" cy="6909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CA" sz="3600" dirty="0">
                <a:latin typeface="Arial" pitchFamily="34" charset="0"/>
                <a:cs typeface="Arial" pitchFamily="34" charset="0"/>
              </a:rPr>
              <a:t> Image positive du Kiwanis dans la communauté</a:t>
            </a:r>
          </a:p>
          <a:p>
            <a:pPr lvl="0">
              <a:buFont typeface="Arial" pitchFamily="34" charset="0"/>
              <a:buChar char="•"/>
            </a:pPr>
            <a:endParaRPr lang="en-CA" sz="3600" dirty="0"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fr-CA" sz="3600" dirty="0">
                <a:latin typeface="Arial" pitchFamily="34" charset="0"/>
                <a:cs typeface="Arial" pitchFamily="34" charset="0"/>
              </a:rPr>
              <a:t> Intérêt accru des employeurs qui supportent leurs employés qui participent à des organisations qui développent les qualités de leadership</a:t>
            </a:r>
          </a:p>
          <a:p>
            <a:pPr lvl="0">
              <a:buFont typeface="Arial" pitchFamily="34" charset="0"/>
              <a:buChar char="•"/>
            </a:pPr>
            <a:endParaRPr lang="en-CA" sz="3600" dirty="0"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fr-CA" sz="3600" dirty="0">
                <a:latin typeface="Arial" pitchFamily="34" charset="0"/>
                <a:cs typeface="Arial" pitchFamily="34" charset="0"/>
              </a:rPr>
              <a:t> Autres avantages?</a:t>
            </a:r>
            <a:endParaRPr lang="en-CA" sz="3600" dirty="0"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endParaRPr lang="en-CA" sz="1000" dirty="0">
              <a:latin typeface="Arial" pitchFamily="34" charset="0"/>
              <a:cs typeface="Arial" pitchFamily="34" charset="0"/>
            </a:endParaRPr>
          </a:p>
          <a:p>
            <a:pPr lvl="1"/>
            <a:endParaRPr lang="en-CA" sz="4000" dirty="0"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endParaRPr lang="en-CA" sz="1000" dirty="0">
              <a:latin typeface="Arial" pitchFamily="34" charset="0"/>
              <a:cs typeface="Arial" pitchFamily="34" charset="0"/>
            </a:endParaRPr>
          </a:p>
          <a:p>
            <a:pPr lvl="1"/>
            <a:endParaRPr lang="en-CA" sz="900" dirty="0"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endParaRPr lang="en-CA" sz="4000" dirty="0">
              <a:latin typeface="Arial" pitchFamily="34" charset="0"/>
              <a:cs typeface="Arial" pitchFamily="34" charset="0"/>
            </a:endParaRPr>
          </a:p>
          <a:p>
            <a:endParaRPr lang="en-CA" sz="1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fr-CA" dirty="0"/>
              <a:t> </a:t>
            </a:r>
            <a:br>
              <a:rPr lang="en-CA" dirty="0"/>
            </a:br>
            <a:r>
              <a:rPr lang="fr-CA" b="1" dirty="0"/>
              <a:t>Qui doit être mentor?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28800"/>
            <a:ext cx="4038600" cy="5229200"/>
          </a:xfrm>
        </p:spPr>
        <p:txBody>
          <a:bodyPr>
            <a:noAutofit/>
          </a:bodyPr>
          <a:lstStyle/>
          <a:p>
            <a:pPr lvl="0"/>
            <a:r>
              <a:rPr lang="fr-CA" sz="2400" dirty="0">
                <a:latin typeface="Arial" pitchFamily="34" charset="0"/>
                <a:cs typeface="Arial" pitchFamily="34" charset="0"/>
              </a:rPr>
              <a:t>Le Gouverneur                                         </a:t>
            </a:r>
            <a:endParaRPr lang="en-CA" sz="2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fr-CA" sz="2400" dirty="0">
                <a:latin typeface="Arial" pitchFamily="34" charset="0"/>
                <a:cs typeface="Arial" pitchFamily="34" charset="0"/>
              </a:rPr>
              <a:t>Le Gouverneur élu	</a:t>
            </a:r>
            <a:endParaRPr lang="en-CA" sz="2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fr-CA" sz="2400" dirty="0">
                <a:latin typeface="Arial" pitchFamily="34" charset="0"/>
                <a:cs typeface="Arial" pitchFamily="34" charset="0"/>
              </a:rPr>
              <a:t>Le Vice-gouverneur                                  </a:t>
            </a:r>
            <a:endParaRPr lang="en-CA" sz="2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fr-CA" sz="2400" dirty="0">
                <a:latin typeface="Arial" pitchFamily="34" charset="0"/>
                <a:cs typeface="Arial" pitchFamily="34" charset="0"/>
              </a:rPr>
              <a:t>Les </a:t>
            </a:r>
            <a:r>
              <a:rPr lang="fr-CA" sz="2400" dirty="0" err="1">
                <a:latin typeface="Arial" pitchFamily="34" charset="0"/>
                <a:cs typeface="Arial" pitchFamily="34" charset="0"/>
              </a:rPr>
              <a:t>Lieutenants-gouverneurs</a:t>
            </a:r>
            <a:r>
              <a:rPr lang="fr-CA" sz="2400" dirty="0">
                <a:latin typeface="Arial" pitchFamily="34" charset="0"/>
                <a:cs typeface="Arial" pitchFamily="34" charset="0"/>
              </a:rPr>
              <a:t>                  </a:t>
            </a:r>
            <a:endParaRPr lang="en-CA" sz="2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fr-CA" sz="2400" dirty="0">
                <a:latin typeface="Arial" pitchFamily="34" charset="0"/>
                <a:cs typeface="Arial" pitchFamily="34" charset="0"/>
              </a:rPr>
              <a:t>Les Administrateurs régionaux</a:t>
            </a:r>
            <a:endParaRPr lang="en-CA" sz="2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fr-CA" sz="2400" dirty="0">
                <a:latin typeface="Arial" pitchFamily="34" charset="0"/>
                <a:cs typeface="Arial" pitchFamily="34" charset="0"/>
              </a:rPr>
              <a:t>Les responsables de comités du District            </a:t>
            </a:r>
            <a:endParaRPr lang="en-CA" sz="2400" dirty="0">
              <a:latin typeface="Arial" pitchFamily="34" charset="0"/>
              <a:cs typeface="Arial" pitchFamily="34" charset="0"/>
            </a:endParaRPr>
          </a:p>
          <a:p>
            <a:r>
              <a:rPr lang="fr-CA" sz="2400" dirty="0">
                <a:latin typeface="Arial" pitchFamily="34" charset="0"/>
                <a:cs typeface="Arial" pitchFamily="34" charset="0"/>
              </a:rPr>
              <a:t>Les  responsables de comités  de la Division</a:t>
            </a:r>
            <a:endParaRPr lang="en-CA" sz="24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CA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56792"/>
            <a:ext cx="4038600" cy="4798133"/>
          </a:xfrm>
        </p:spPr>
        <p:txBody>
          <a:bodyPr>
            <a:normAutofit/>
          </a:bodyPr>
          <a:lstStyle/>
          <a:p>
            <a:r>
              <a:rPr lang="fr-CA" dirty="0"/>
              <a:t> </a:t>
            </a:r>
            <a:r>
              <a:rPr lang="fr-CA" dirty="0">
                <a:latin typeface="Arial" pitchFamily="34" charset="0"/>
                <a:cs typeface="Arial" pitchFamily="34" charset="0"/>
              </a:rPr>
              <a:t>Le Président du Club </a:t>
            </a:r>
          </a:p>
          <a:p>
            <a:r>
              <a:rPr lang="fr-CA" dirty="0">
                <a:latin typeface="Arial" pitchFamily="34" charset="0"/>
                <a:cs typeface="Arial" pitchFamily="34" charset="0"/>
              </a:rPr>
              <a:t> Le Président élu</a:t>
            </a:r>
            <a:endParaRPr lang="en-CA" dirty="0">
              <a:latin typeface="Arial" pitchFamily="34" charset="0"/>
              <a:cs typeface="Arial" pitchFamily="34" charset="0"/>
            </a:endParaRPr>
          </a:p>
          <a:p>
            <a:r>
              <a:rPr lang="fr-CA" dirty="0">
                <a:latin typeface="Arial" pitchFamily="34" charset="0"/>
                <a:cs typeface="Arial" pitchFamily="34" charset="0"/>
              </a:rPr>
              <a:t> Le Vice-président</a:t>
            </a:r>
            <a:endParaRPr lang="en-CA" dirty="0">
              <a:latin typeface="Arial" pitchFamily="34" charset="0"/>
              <a:cs typeface="Arial" pitchFamily="34" charset="0"/>
            </a:endParaRPr>
          </a:p>
          <a:p>
            <a:r>
              <a:rPr lang="fr-CA" dirty="0">
                <a:latin typeface="Arial" pitchFamily="34" charset="0"/>
                <a:cs typeface="Arial" pitchFamily="34" charset="0"/>
              </a:rPr>
              <a:t> Le Secrétaire</a:t>
            </a:r>
            <a:endParaRPr lang="en-CA" dirty="0">
              <a:latin typeface="Arial" pitchFamily="34" charset="0"/>
              <a:cs typeface="Arial" pitchFamily="34" charset="0"/>
            </a:endParaRPr>
          </a:p>
          <a:p>
            <a:r>
              <a:rPr lang="fr-CA" dirty="0">
                <a:latin typeface="Arial" pitchFamily="34" charset="0"/>
                <a:cs typeface="Arial" pitchFamily="34" charset="0"/>
              </a:rPr>
              <a:t>Les Administrateurs régionaux                 -  Les Directeurs du Club</a:t>
            </a:r>
            <a:endParaRPr lang="en-CA" dirty="0">
              <a:latin typeface="Arial" pitchFamily="34" charset="0"/>
              <a:cs typeface="Arial" pitchFamily="34" charset="0"/>
            </a:endParaRPr>
          </a:p>
          <a:p>
            <a:r>
              <a:rPr lang="fr-CA" dirty="0">
                <a:latin typeface="Arial" pitchFamily="34" charset="0"/>
                <a:cs typeface="Arial" pitchFamily="34" charset="0"/>
              </a:rPr>
              <a:t>Les responsables des comités du club                 </a:t>
            </a:r>
            <a:endParaRPr lang="en-CA" dirty="0">
              <a:latin typeface="Arial" pitchFamily="34" charset="0"/>
              <a:cs typeface="Arial" pitchFamily="34" charset="0"/>
            </a:endParaRPr>
          </a:p>
          <a:p>
            <a:endParaRPr lang="en-CA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305800" cy="864096"/>
          </a:xfrm>
        </p:spPr>
        <p:txBody>
          <a:bodyPr>
            <a:noAutofit/>
          </a:bodyPr>
          <a:lstStyle/>
          <a:p>
            <a:pPr algn="ctr"/>
            <a:br>
              <a:rPr lang="en-CA" sz="5400" dirty="0">
                <a:solidFill>
                  <a:srgbClr val="002060"/>
                </a:solidFill>
              </a:rPr>
            </a:br>
            <a:r>
              <a:rPr lang="fr-CA" sz="5400" dirty="0">
                <a:solidFill>
                  <a:srgbClr val="002060"/>
                </a:solidFill>
              </a:rPr>
              <a:t> MENTORAT EFFICACE</a:t>
            </a:r>
            <a:endParaRPr lang="en-CA" sz="5400" b="1" dirty="0"/>
          </a:p>
        </p:txBody>
      </p:sp>
      <p:pic>
        <p:nvPicPr>
          <p:cNvPr id="3" name="Picture 12" descr="C:\Users\Joanne\AppData\Local\Microsoft\Windows\Temporary Internet Files\Content.IE5\Y7B3Q8DP\MC90005393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700808"/>
            <a:ext cx="5040560" cy="50344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340768"/>
            <a:ext cx="861465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4400" dirty="0">
                <a:latin typeface="Arial" pitchFamily="34" charset="0"/>
                <a:cs typeface="Arial" pitchFamily="34" charset="0"/>
              </a:rPr>
              <a:t>Un mentorat efficace prend du temps. C'est pourquoi le Kiwanis forme ses leaders par le mentorat et la préparation des successeurs. Voici une idées de la succession au sein du District.</a:t>
            </a:r>
            <a:endParaRPr lang="en-CA" sz="4400" dirty="0">
              <a:latin typeface="Arial" pitchFamily="34" charset="0"/>
              <a:cs typeface="Arial" pitchFamily="34" charset="0"/>
            </a:endParaRPr>
          </a:p>
          <a:p>
            <a:endParaRPr lang="en-CA" sz="4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1177</TotalTime>
  <Words>503</Words>
  <Application>Microsoft Office PowerPoint</Application>
  <PresentationFormat>On-screen Show (4:3)</PresentationFormat>
  <Paragraphs>130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宋体</vt:lpstr>
      <vt:lpstr>Arial</vt:lpstr>
      <vt:lpstr>Calibri</vt:lpstr>
      <vt:lpstr>Constantia</vt:lpstr>
      <vt:lpstr>Times New Roman</vt:lpstr>
      <vt:lpstr>Verdana</vt:lpstr>
      <vt:lpstr>Wingdings 2</vt:lpstr>
      <vt:lpstr>Flow</vt:lpstr>
      <vt:lpstr> </vt:lpstr>
      <vt:lpstr>       Qu'est-ce qu'un mentor? </vt:lpstr>
      <vt:lpstr>Pourquoi le mentorat est-il important pour le succès de notre district?</vt:lpstr>
      <vt:lpstr>Pourquoi le mentorat est-il important pour le succès de notre district?</vt:lpstr>
      <vt:lpstr> Quels sont les avantages de guider nos membres?</vt:lpstr>
      <vt:lpstr>PowerPoint Presentation</vt:lpstr>
      <vt:lpstr>  Qui doit être mentor?</vt:lpstr>
      <vt:lpstr>  MENTORAT EFFICACE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Mentorat efficace</vt:lpstr>
      <vt:lpstr>PowerPoint Presentation</vt:lpstr>
      <vt:lpstr>Mentorat efficace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Joanne</dc:creator>
  <cp:lastModifiedBy>Sheila</cp:lastModifiedBy>
  <cp:revision>76</cp:revision>
  <cp:lastPrinted>2017-01-06T17:02:28Z</cp:lastPrinted>
  <dcterms:created xsi:type="dcterms:W3CDTF">2013-03-18T15:14:01Z</dcterms:created>
  <dcterms:modified xsi:type="dcterms:W3CDTF">2017-01-06T21:35:44Z</dcterms:modified>
</cp:coreProperties>
</file>