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2" r:id="rId3"/>
    <p:sldId id="295" r:id="rId4"/>
    <p:sldId id="296" r:id="rId5"/>
    <p:sldId id="293" r:id="rId6"/>
    <p:sldId id="280" r:id="rId7"/>
    <p:sldId id="257" r:id="rId8"/>
    <p:sldId id="290" r:id="rId9"/>
    <p:sldId id="273" r:id="rId10"/>
    <p:sldId id="274" r:id="rId11"/>
    <p:sldId id="276" r:id="rId12"/>
    <p:sldId id="278" r:id="rId13"/>
    <p:sldId id="279" r:id="rId14"/>
    <p:sldId id="284" r:id="rId15"/>
    <p:sldId id="265" r:id="rId16"/>
    <p:sldId id="263" r:id="rId17"/>
    <p:sldId id="288" r:id="rId18"/>
    <p:sldId id="264" r:id="rId19"/>
    <p:sldId id="286" r:id="rId20"/>
    <p:sldId id="267" r:id="rId21"/>
    <p:sldId id="268" r:id="rId22"/>
    <p:sldId id="289" r:id="rId23"/>
    <p:sldId id="291" r:id="rId24"/>
    <p:sldId id="271" r:id="rId25"/>
    <p:sldId id="282" r:id="rId26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10" autoAdjust="0"/>
  </p:normalViewPr>
  <p:slideViewPr>
    <p:cSldViewPr>
      <p:cViewPr varScale="1">
        <p:scale>
          <a:sx n="60" d="100"/>
          <a:sy n="6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58324FBA-4F88-416C-A654-81DD06B4141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E3FDDDED-3BF9-4A9E-A1F5-BB545BA1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6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44360375-92A2-4AC5-8E14-C707DC254189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464026A7-FC34-4BC0-B6B6-E5AE0359AF8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20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0A7906-F742-4C50-8E2B-8E2988318901}" type="slidenum">
              <a:rPr lang="en-CA" smtClean="0">
                <a:latin typeface="Arial" pitchFamily="34" charset="0"/>
              </a:rPr>
              <a:pPr/>
              <a:t>11</a:t>
            </a:fld>
            <a:endParaRPr lang="en-CA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5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DC03-FAFA-46AE-A3DC-45269E43AF70}" type="datetimeFigureOut">
              <a:rPr lang="en-CA" smtClean="0"/>
              <a:pPr/>
              <a:t>2017-01-06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8F8E8A-F757-4091-A7B7-FB581B4C52E2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61456"/>
          </a:xfrm>
        </p:spPr>
        <p:txBody>
          <a:bodyPr/>
          <a:lstStyle/>
          <a:p>
            <a:pPr lvl="1"/>
            <a:br>
              <a:rPr lang="en-CA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96808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CA" sz="3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CA" sz="4800" dirty="0">
              <a:latin typeface="Arial" pitchFamily="34" charset="0"/>
              <a:cs typeface="Arial" pitchFamily="34" charset="0"/>
            </a:endParaRPr>
          </a:p>
          <a:p>
            <a:r>
              <a:rPr lang="fr-CA" sz="4800" dirty="0"/>
              <a:t> </a:t>
            </a:r>
            <a:endParaRPr lang="en-CA" sz="4800" dirty="0"/>
          </a:p>
          <a:p>
            <a:pPr algn="ctr"/>
            <a:r>
              <a:rPr lang="fr-CA" sz="8000" dirty="0">
                <a:solidFill>
                  <a:srgbClr val="002060"/>
                </a:solidFill>
              </a:rPr>
              <a:t>MENTORAT EFFICACE</a:t>
            </a:r>
            <a:endParaRPr lang="en-CA" sz="8000" dirty="0">
              <a:solidFill>
                <a:srgbClr val="002060"/>
              </a:solidFill>
            </a:endParaRPr>
          </a:p>
          <a:p>
            <a:endParaRPr lang="fr-CA" sz="4800" dirty="0">
              <a:solidFill>
                <a:srgbClr val="002060"/>
              </a:solidFill>
            </a:endParaRPr>
          </a:p>
          <a:p>
            <a:pPr algn="ctr"/>
            <a:r>
              <a:rPr lang="en-CA" sz="3300" dirty="0">
                <a:solidFill>
                  <a:srgbClr val="002060"/>
                </a:solidFill>
              </a:rPr>
              <a:t>Actualise 2016</a:t>
            </a:r>
          </a:p>
          <a:p>
            <a:r>
              <a:rPr lang="fr-CA" sz="4800" dirty="0"/>
              <a:t> </a:t>
            </a:r>
            <a:endParaRPr lang="en-CA" sz="4800" dirty="0"/>
          </a:p>
        </p:txBody>
      </p:sp>
      <p:sp>
        <p:nvSpPr>
          <p:cNvPr id="5" name="Rectangle 4"/>
          <p:cNvSpPr/>
          <p:nvPr/>
        </p:nvSpPr>
        <p:spPr>
          <a:xfrm>
            <a:off x="467544" y="2636912"/>
            <a:ext cx="813690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CA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CA" sz="3600" b="1" dirty="0">
                <a:solidFill>
                  <a:srgbClr val="FFC000"/>
                </a:solidFill>
              </a:rPr>
              <a:t>District de l'est du Canada et des Caraïbes du Kiwanis International</a:t>
            </a:r>
            <a:endParaRPr lang="en-CA" sz="3600" dirty="0">
              <a:solidFill>
                <a:srgbClr val="FFC000"/>
              </a:solidFill>
            </a:endParaRPr>
          </a:p>
          <a:p>
            <a:pPr algn="ctr"/>
            <a:r>
              <a:rPr lang="fr-CA" dirty="0">
                <a:solidFill>
                  <a:srgbClr val="FFC000"/>
                </a:solidFill>
              </a:rPr>
              <a:t> </a:t>
            </a:r>
            <a:endParaRPr lang="en-CA" sz="20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052736"/>
            <a:ext cx="1991479" cy="19914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87901"/>
              </p:ext>
            </p:extLst>
          </p:nvPr>
        </p:nvGraphicFramePr>
        <p:xfrm>
          <a:off x="251520" y="620688"/>
          <a:ext cx="8659688" cy="5882640"/>
        </p:xfrm>
        <a:graphic>
          <a:graphicData uri="http://schemas.openxmlformats.org/drawingml/2006/table">
            <a:tbl>
              <a:tblPr/>
              <a:tblGrid>
                <a:gridCol w="210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Année de service </a:t>
                      </a:r>
                      <a:endParaRPr kumimoji="0" lang="en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kumimoji="0" lang="fr-CA" sz="32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Président du Kiwanis International</a:t>
                      </a:r>
                      <a:endParaRPr kumimoji="0" lang="en-CA" sz="32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2016/2017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Jane Erickson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Nebraska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2017/2018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James Rochford– Illinois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2018/2019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Florencio C. Lat -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Manilia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2019/2020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800" b="1" dirty="0">
                          <a:solidFill>
                            <a:srgbClr val="3333F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Etre élu à la Convention internationale de Paris, juin 2017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20917"/>
              </p:ext>
            </p:extLst>
          </p:nvPr>
        </p:nvGraphicFramePr>
        <p:xfrm>
          <a:off x="179512" y="836582"/>
          <a:ext cx="8731696" cy="5867591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28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Année de service </a:t>
                      </a:r>
                      <a:endParaRPr kumimoji="0" lang="en-CA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Eastern Canada and the Caribbean District Governor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2016/2017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Phil Rossy -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 Kiwanis Club du Ottawa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2017/2018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Bobby Moo Young –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Kiwanis Club du Montego Freeport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2018/2019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Melford</a:t>
                      </a: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Clarke – </a:t>
                      </a:r>
                      <a:r>
                        <a:rPr kumimoji="0" lang="en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Kiwanis Club du Nassau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2019/2020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solidFill>
                            <a:srgbClr val="3333F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Pour être élu au congrès de district à Ottawa, en mai 2017</a:t>
                      </a:r>
                      <a:r>
                        <a:rPr kumimoji="0" lang="fr-CA" sz="2800" kern="1200" dirty="0">
                          <a:solidFill>
                            <a:srgbClr val="3333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kumimoji="0" lang="en-CA" sz="2800" kern="1200" dirty="0">
                        <a:solidFill>
                          <a:srgbClr val="3333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5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66447"/>
              </p:ext>
            </p:extLst>
          </p:nvPr>
        </p:nvGraphicFramePr>
        <p:xfrm>
          <a:off x="251520" y="853440"/>
          <a:ext cx="8443664" cy="481330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Année de service </a:t>
                      </a:r>
                      <a:endParaRPr kumimoji="0" lang="en-CA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1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1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Lieutenant gouverneur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1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 votre division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2016/2017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Lieutenant-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gouverneur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titre (son nom)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2017/2018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3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Lieutenant-gouverneur élu (son nom)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2018/2019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CA" sz="3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élu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lors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votre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reunion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divisionnaire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CA" sz="3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printemps</a:t>
                      </a:r>
                      <a:r>
                        <a:rPr lang="en-CA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2017</a:t>
                      </a:r>
                      <a:endParaRPr kumimoji="0" lang="en-CA" sz="3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2551"/>
              </p:ext>
            </p:extLst>
          </p:nvPr>
        </p:nvGraphicFramePr>
        <p:xfrm>
          <a:off x="323528" y="1772816"/>
          <a:ext cx="8496944" cy="4491727"/>
        </p:xfrm>
        <a:graphic>
          <a:graphicData uri="http://schemas.openxmlformats.org/drawingml/2006/table">
            <a:tbl>
              <a:tblPr/>
              <a:tblGrid>
                <a:gridCol w="2048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Année de service </a:t>
                      </a:r>
                      <a:endParaRPr kumimoji="0" lang="en-CA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Président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Club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2016/2017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CA" sz="2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 du Président de votre Club</a:t>
                      </a:r>
                      <a:endParaRPr kumimoji="0" lang="en-CA" sz="2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2017/2018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CA" sz="2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 du Président élu de votre Club</a:t>
                      </a:r>
                      <a:endParaRPr kumimoji="0" lang="en-CA" sz="2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2018/2019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CA" sz="2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sera élu lors d'une réunion de votre Club en avril 2013</a:t>
                      </a:r>
                      <a:endParaRPr kumimoji="0" lang="en-CA" sz="2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CA" sz="2800" b="1" u="none" strike="noStrik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kumimoji="0" lang="en-CA" sz="2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834880" cy="5518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6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CA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Guider votre successeur</a:t>
            </a:r>
            <a:endParaRPr lang="en-CA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CA" sz="6000" b="1" dirty="0"/>
              <a:t> </a:t>
            </a:r>
            <a:endParaRPr lang="en-CA" sz="6000" dirty="0"/>
          </a:p>
          <a:p>
            <a:pPr>
              <a:buNone/>
            </a:pPr>
            <a:endParaRPr lang="en-CA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C:\Users\Joanne\AppData\Local\Microsoft\Windows\Temporary Internet Files\Content.IE5\Y7B3Q8DP\MC90015788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340768"/>
            <a:ext cx="3240360" cy="4858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1277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4800" dirty="0">
                <a:latin typeface="Arial" pitchFamily="34" charset="0"/>
                <a:cs typeface="Arial" pitchFamily="34" charset="0"/>
              </a:rPr>
              <a:t>Soyez un modèle positif</a:t>
            </a:r>
          </a:p>
          <a:p>
            <a:endParaRPr lang="en-CA" sz="4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4800" dirty="0">
                <a:latin typeface="Arial" pitchFamily="34" charset="0"/>
                <a:cs typeface="Arial" pitchFamily="34" charset="0"/>
              </a:rPr>
              <a:t>Vérifiez la description de tâche et faites en sorte qu'elle soit à jour</a:t>
            </a:r>
            <a:endParaRPr lang="en-CA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-1421188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 lvl="0"/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 lvl="0"/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4800" dirty="0">
                <a:latin typeface="Arial" pitchFamily="34" charset="0"/>
                <a:cs typeface="Arial" pitchFamily="34" charset="0"/>
              </a:rPr>
              <a:t>Communiquez avec votre successeur dès qu'il est élu ou nommé à une nouvelle fonction</a:t>
            </a:r>
          </a:p>
          <a:p>
            <a:endParaRPr lang="en-CA" sz="4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4800" dirty="0">
                <a:latin typeface="Arial" pitchFamily="34" charset="0"/>
                <a:cs typeface="Arial" pitchFamily="34" charset="0"/>
              </a:rPr>
              <a:t> Connaissez la date à laquelle votre successeur entrera en fonction conformément aux règles en usage</a:t>
            </a:r>
            <a:endParaRPr lang="en-CA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229600" cy="1079500"/>
          </a:xfrm>
        </p:spPr>
        <p:txBody>
          <a:bodyPr/>
          <a:lstStyle/>
          <a:p>
            <a:r>
              <a:rPr lang="en-CA" sz="5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CA" sz="5400" b="1" dirty="0"/>
              <a:t>Mentorat efficace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537075" cy="44338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A" sz="4400" dirty="0"/>
              <a:t> </a:t>
            </a:r>
            <a:endParaRPr lang="en-CA" sz="4400" dirty="0"/>
          </a:p>
          <a:p>
            <a:pPr>
              <a:buNone/>
            </a:pPr>
            <a:r>
              <a:rPr lang="fr-CA" sz="4400" dirty="0"/>
              <a:t>	</a:t>
            </a:r>
            <a:r>
              <a:rPr lang="fr-CA" sz="4400" dirty="0">
                <a:latin typeface="Arial" pitchFamily="34" charset="0"/>
                <a:cs typeface="Arial" pitchFamily="34" charset="0"/>
              </a:rPr>
              <a:t>Aidez votre successeur avant et après qu'il occupe sa nouvelle fonction</a:t>
            </a:r>
            <a:endParaRPr lang="en-CA" sz="4400" dirty="0">
              <a:latin typeface="Arial" pitchFamily="34" charset="0"/>
              <a:cs typeface="Arial" pitchFamily="34" charset="0"/>
            </a:endParaRPr>
          </a:p>
          <a:p>
            <a:endParaRPr lang="en-CA" dirty="0">
              <a:solidFill>
                <a:srgbClr val="3333FF"/>
              </a:solidFill>
            </a:endParaRPr>
          </a:p>
        </p:txBody>
      </p:sp>
      <p:pic>
        <p:nvPicPr>
          <p:cNvPr id="35850" name="Picture 10" descr="C:\Users\Joanne\AppData\Local\Microsoft\Windows\Temporary Internet Files\Content.IE5\ZTW1MSDF\MC9002500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3804113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324692"/>
            <a:ext cx="89644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CA" sz="4800" dirty="0">
                <a:latin typeface="Arial" pitchFamily="34" charset="0"/>
                <a:cs typeface="Arial" pitchFamily="34" charset="0"/>
              </a:rPr>
              <a:t>Rencontrez votre successeur régulièrement pour discuter du rôle et </a:t>
            </a:r>
            <a:r>
              <a:rPr lang="fr-CA" sz="4800" dirty="0" err="1">
                <a:latin typeface="Arial" pitchFamily="34" charset="0"/>
                <a:cs typeface="Arial" pitchFamily="34" charset="0"/>
              </a:rPr>
              <a:t>desresponsabilités</a:t>
            </a:r>
            <a:r>
              <a:rPr lang="fr-CA" sz="4800" dirty="0">
                <a:latin typeface="Arial" pitchFamily="34" charset="0"/>
                <a:cs typeface="Arial" pitchFamily="34" charset="0"/>
              </a:rPr>
              <a:t> liées à son poste</a:t>
            </a:r>
            <a:endParaRPr lang="en-CA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Joanne\AppData\Local\Microsoft\Windows\Temporary Internet Files\Content.IE5\YDRT7TNL\MC9003550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77775"/>
            <a:ext cx="3346454" cy="2043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fr-CA" b="1" dirty="0"/>
              <a:t>Mentorat efficace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920085"/>
            <a:ext cx="5040560" cy="4434840"/>
          </a:xfrm>
        </p:spPr>
        <p:txBody>
          <a:bodyPr>
            <a:normAutofit/>
          </a:bodyPr>
          <a:lstStyle/>
          <a:p>
            <a:r>
              <a:rPr lang="en-CA" sz="44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fr-CA" sz="4400" dirty="0">
                <a:latin typeface="Arial" pitchFamily="34" charset="0"/>
                <a:cs typeface="Arial" pitchFamily="34" charset="0"/>
              </a:rPr>
              <a:t>Développez des relations de travail positives et respectueuses avec votre successeur</a:t>
            </a:r>
            <a:endParaRPr lang="en-CA" sz="4400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pic>
        <p:nvPicPr>
          <p:cNvPr id="33794" name="Picture 2" descr="C:\Users\Joanne\AppData\Local\Microsoft\Windows\Temporary Internet Files\Content.IE5\YDRT7TNL\MC90023122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76872"/>
            <a:ext cx="3811509" cy="3996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31224" cy="1800200"/>
          </a:xfrm>
        </p:spPr>
        <p:txBody>
          <a:bodyPr>
            <a:normAutofit fontScale="90000"/>
          </a:bodyPr>
          <a:lstStyle/>
          <a:p>
            <a:br>
              <a:rPr lang="fr-CA" b="1" dirty="0"/>
            </a:br>
            <a:br>
              <a:rPr lang="fr-CA" b="1" dirty="0"/>
            </a:br>
            <a:br>
              <a:rPr lang="fr-CA" b="1" dirty="0"/>
            </a:br>
            <a:br>
              <a:rPr lang="fr-CA" b="1" dirty="0"/>
            </a:br>
            <a:br>
              <a:rPr lang="fr-CA" sz="6000" b="1" dirty="0"/>
            </a:br>
            <a:br>
              <a:rPr lang="fr-CA" sz="6000" b="1" dirty="0"/>
            </a:br>
            <a:br>
              <a:rPr lang="fr-CA" sz="6000" b="1" dirty="0"/>
            </a:br>
            <a:r>
              <a:rPr lang="fr-CA" sz="6000" b="1" dirty="0"/>
              <a:t>Qu'est-ce qu'un mentor?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4000" dirty="0">
                <a:latin typeface="Arial" pitchFamily="34" charset="0"/>
                <a:cs typeface="Arial" pitchFamily="34" charset="0"/>
              </a:rPr>
              <a:t>	Une personne d'expérience au sein d'une compagnie, d'un organisme d'un collège ou d'une école, qui forme et conseille les nouveaux venus dans une situation ou à un poste.</a:t>
            </a:r>
            <a:endParaRPr lang="en-CA" sz="4000" dirty="0">
              <a:latin typeface="Arial" pitchFamily="34" charset="0"/>
              <a:cs typeface="Arial" pitchFamily="34" charset="0"/>
            </a:endParaRPr>
          </a:p>
          <a:p>
            <a:endParaRPr lang="en-CA" sz="40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-19964"/>
            <a:ext cx="8964488" cy="734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endParaRPr lang="fr-CA" sz="4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4700" dirty="0">
                <a:latin typeface="Arial" pitchFamily="34" charset="0"/>
                <a:cs typeface="Arial" pitchFamily="34" charset="0"/>
              </a:rPr>
              <a:t> Soyez honnête quand vous discutez du temps requis par la fonction.</a:t>
            </a:r>
          </a:p>
          <a:p>
            <a:endParaRPr lang="en-CA" sz="47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4700" dirty="0">
                <a:latin typeface="Arial" pitchFamily="34" charset="0"/>
                <a:cs typeface="Arial" pitchFamily="34" charset="0"/>
              </a:rPr>
              <a:t> Soyez honnête quand vous discutez des défis ou des problèmes que vous connaissez. Ne laissez pas de surprises!</a:t>
            </a:r>
            <a:endParaRPr lang="en-CA" sz="4700" dirty="0">
              <a:latin typeface="Arial" pitchFamily="34" charset="0"/>
              <a:cs typeface="Arial" pitchFamily="34" charset="0"/>
            </a:endParaRPr>
          </a:p>
          <a:p>
            <a:r>
              <a:rPr lang="fr-CA" sz="4700" dirty="0"/>
              <a:t> </a:t>
            </a:r>
            <a:endParaRPr lang="en-CA" sz="4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906858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 Soyez ouvert aux nouvelles idées de votre successeur. Il n'est pas nécessaire que nous fassions toujours les choses de la même manière.</a:t>
            </a:r>
            <a:endParaRPr lang="en-CA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Users\Joanne\AppData\Local\Microsoft\Windows\Temporary Internet Files\Content.IE5\QXO0ZZOX\MC9004352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9" y="0"/>
            <a:ext cx="2736304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4038600" cy="493889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altLang="zh-CN" sz="2800" kern="150" dirty="0">
              <a:solidFill>
                <a:srgbClr val="000000"/>
              </a:solidFill>
              <a:latin typeface="Arial"/>
            </a:endParaRPr>
          </a:p>
          <a:p>
            <a:pPr lvl="0">
              <a:buNone/>
            </a:pPr>
            <a:r>
              <a:rPr lang="fr-FR" altLang="zh-CN" sz="2800" kern="150" dirty="0">
                <a:solidFill>
                  <a:srgbClr val="000000"/>
                </a:solidFill>
                <a:latin typeface="Arial"/>
              </a:rPr>
              <a:t>	</a:t>
            </a:r>
          </a:p>
          <a:p>
            <a:pPr lvl="0">
              <a:buNone/>
            </a:pPr>
            <a:r>
              <a:rPr lang="fr-FR" altLang="zh-CN" sz="4000" kern="150" dirty="0">
                <a:solidFill>
                  <a:srgbClr val="000000"/>
                </a:solidFill>
                <a:latin typeface="Arial"/>
              </a:rPr>
              <a:t>	Motivez  par des </a:t>
            </a:r>
            <a:r>
              <a:rPr lang="en-US" altLang="zh-CN" sz="4000" kern="150" dirty="0" err="1">
                <a:solidFill>
                  <a:srgbClr val="000000"/>
                </a:solidFill>
                <a:latin typeface="Arial"/>
              </a:rPr>
              <a:t>commentaires</a:t>
            </a:r>
            <a:r>
              <a:rPr lang="en-US" altLang="zh-CN" sz="4000" kern="15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zh-CN" sz="4000" kern="150" dirty="0" err="1">
                <a:solidFill>
                  <a:srgbClr val="000000"/>
                </a:solidFill>
                <a:latin typeface="Arial"/>
              </a:rPr>
              <a:t>positifs</a:t>
            </a:r>
            <a:endParaRPr lang="en-CA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407805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CA" sz="48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fr-FR" altLang="zh-CN" sz="3600" kern="150" dirty="0">
                <a:solidFill>
                  <a:srgbClr val="000000"/>
                </a:solidFill>
                <a:latin typeface="Arial"/>
              </a:rPr>
              <a:t>	</a:t>
            </a:r>
            <a:r>
              <a:rPr lang="fr-FR" altLang="zh-CN" sz="4000" kern="150" dirty="0">
                <a:solidFill>
                  <a:srgbClr val="000000"/>
                </a:solidFill>
                <a:latin typeface="Arial"/>
              </a:rPr>
              <a:t>Conseillez avec des critiques positif</a:t>
            </a:r>
            <a:endParaRPr lang="zh-CN" altLang="en-US" sz="4000" kern="150" dirty="0">
              <a:solidFill>
                <a:srgbClr val="000000"/>
              </a:solidFill>
              <a:latin typeface="Arial"/>
            </a:endParaRPr>
          </a:p>
          <a:p>
            <a:endParaRPr lang="en-CA" sz="3600" dirty="0"/>
          </a:p>
          <a:p>
            <a:pPr lvl="0">
              <a:buNone/>
            </a:pPr>
            <a:endParaRPr lang="en-CA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>
              <a:buNone/>
            </a:pPr>
            <a:endParaRPr lang="en-CA" dirty="0"/>
          </a:p>
        </p:txBody>
      </p:sp>
      <p:pic>
        <p:nvPicPr>
          <p:cNvPr id="36866" name="Picture 2" descr="C:\Users\Joanne\AppData\Local\Microsoft\Windows\Temporary Internet Files\Content.IE5\Y7B3Q8DP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052736"/>
            <a:ext cx="2626608" cy="2194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546848" cy="5158173"/>
          </a:xfrm>
        </p:spPr>
        <p:txBody>
          <a:bodyPr>
            <a:normAutofit/>
          </a:bodyPr>
          <a:lstStyle/>
          <a:p>
            <a:r>
              <a:rPr lang="fr-CA" sz="3600" dirty="0">
                <a:latin typeface="Arial" pitchFamily="34" charset="0"/>
                <a:cs typeface="Arial" pitchFamily="34" charset="0"/>
              </a:rPr>
              <a:t>Soyez respectueux du temps nécessaire pour connaître du succès ou pour apprendre les devoirs reliés à la fonction.</a:t>
            </a:r>
            <a:endParaRPr lang="en-CA" sz="3600" dirty="0">
              <a:latin typeface="Arial" pitchFamily="34" charset="0"/>
              <a:cs typeface="Arial" pitchFamily="34" charset="0"/>
            </a:endParaRPr>
          </a:p>
          <a:p>
            <a:endParaRPr lang="en-C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C:\Users\Joanne\AppData\Local\Microsoft\Windows\Temporary Internet Files\Content.IE5\Y7B3Q8DP\MC90030092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052736"/>
            <a:ext cx="352839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80728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grand mentor fait tout en son possible pour que son</a:t>
            </a:r>
            <a:endParaRPr lang="en-CA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successeur surpasse ses propres succès.</a:t>
            </a:r>
            <a:endParaRPr lang="en-CA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Joanne\AppData\Local\Microsoft\Windows\Temporary Internet Files\Content.IE5\Y7B3Q8DP\MC9003418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404686"/>
            <a:ext cx="3240360" cy="345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82640"/>
            <a:ext cx="55446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 questions?</a:t>
            </a:r>
          </a:p>
          <a:p>
            <a:endParaRPr lang="fr-FR" sz="49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4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Commentaires?</a:t>
            </a:r>
          </a:p>
          <a:p>
            <a:endParaRPr lang="fr-FR" sz="49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4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Idées supplémentaires?</a:t>
            </a:r>
            <a:endParaRPr lang="en-CA" sz="49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2" name="Picture 4" descr="C:\Users\Joanne\AppData\Local\Microsoft\Windows\Temporary Internet Files\Content.IE5\Y7B3Q8DP\MC900326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18756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8104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le mentorat est-il important pour le succès de notre district?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44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4400" dirty="0">
                <a:latin typeface="Arial" pitchFamily="34" charset="0"/>
                <a:cs typeface="Arial" pitchFamily="34" charset="0"/>
              </a:rPr>
              <a:t>La croissance personnelle et le développement sont l'un des plus grands avantages personnels que Kiwanis offre aux membres et aux membres potentiels.</a:t>
            </a:r>
            <a:endParaRPr lang="en-CA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8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8104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le mentorat est-il important pour le succès de notre district?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4400" dirty="0">
                <a:latin typeface="Arial" pitchFamily="34" charset="0"/>
                <a:cs typeface="Arial" pitchFamily="34" charset="0"/>
              </a:rPr>
              <a:t>	</a:t>
            </a:r>
            <a:r>
              <a:rPr lang="fr-CA" sz="4400" dirty="0">
                <a:latin typeface="Arial" pitchFamily="34" charset="0"/>
                <a:cs typeface="Arial" pitchFamily="34" charset="0"/>
              </a:rPr>
              <a:t>Nous devons nous assurer que les </a:t>
            </a:r>
            <a:r>
              <a:rPr lang="fr-CA" sz="4400" dirty="0" err="1">
                <a:latin typeface="Arial" pitchFamily="34" charset="0"/>
                <a:cs typeface="Arial" pitchFamily="34" charset="0"/>
              </a:rPr>
              <a:t>Kiwaniens</a:t>
            </a:r>
            <a:r>
              <a:rPr lang="fr-CA" sz="4400" dirty="0">
                <a:latin typeface="Arial" pitchFamily="34" charset="0"/>
                <a:cs typeface="Arial" pitchFamily="34" charset="0"/>
              </a:rPr>
              <a:t> qui acceptent des rôles de leadership aux niveaux du District, de la Division et du Club sont vraiment prêts pour avoir du succès.</a:t>
            </a:r>
            <a:endParaRPr lang="en-CA" sz="4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CA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9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br>
              <a:rPr lang="en-CA" sz="4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fr-CA" sz="5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Quels sont les avantages de guider nos membres?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77500" lnSpcReduction="20000"/>
          </a:bodyPr>
          <a:lstStyle/>
          <a:p>
            <a:r>
              <a:rPr lang="fr-CA" sz="5200" dirty="0">
                <a:latin typeface="Arial" pitchFamily="34" charset="0"/>
                <a:cs typeface="Arial" pitchFamily="34" charset="0"/>
              </a:rPr>
              <a:t> La satisfaction des membres et une meilleure rétention du </a:t>
            </a:r>
            <a:r>
              <a:rPr lang="fr-CA" sz="5200" dirty="0" err="1">
                <a:latin typeface="Arial" pitchFamily="34" charset="0"/>
                <a:cs typeface="Arial" pitchFamily="34" charset="0"/>
              </a:rPr>
              <a:t>membership</a:t>
            </a:r>
            <a:endParaRPr lang="en-CA" sz="5200" dirty="0">
              <a:latin typeface="Arial" pitchFamily="34" charset="0"/>
              <a:cs typeface="Arial" pitchFamily="34" charset="0"/>
            </a:endParaRPr>
          </a:p>
          <a:p>
            <a:r>
              <a:rPr lang="fr-CA" sz="5200" dirty="0">
                <a:latin typeface="Arial" pitchFamily="34" charset="0"/>
                <a:cs typeface="Arial" pitchFamily="34" charset="0"/>
              </a:rPr>
              <a:t> Succès dans les activités de service et dans les collectes de fonds</a:t>
            </a:r>
            <a:endParaRPr lang="en-CA" sz="5200" dirty="0">
              <a:latin typeface="Arial" pitchFamily="34" charset="0"/>
              <a:cs typeface="Arial" pitchFamily="34" charset="0"/>
            </a:endParaRPr>
          </a:p>
          <a:p>
            <a:r>
              <a:rPr lang="fr-CA" sz="5200" dirty="0">
                <a:latin typeface="Arial" pitchFamily="34" charset="0"/>
                <a:cs typeface="Arial" pitchFamily="34" charset="0"/>
              </a:rPr>
              <a:t> Résultats de qualité pour les enfants que nous servons</a:t>
            </a:r>
            <a:endParaRPr lang="en-CA" sz="5200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24744"/>
            <a:ext cx="8964488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3600" dirty="0">
                <a:latin typeface="Arial" pitchFamily="34" charset="0"/>
                <a:cs typeface="Arial" pitchFamily="34" charset="0"/>
              </a:rPr>
              <a:t> Image positive du Kiwanis dans la communauté</a:t>
            </a:r>
          </a:p>
          <a:p>
            <a:pPr lvl="0">
              <a:buFont typeface="Arial" pitchFamily="34" charset="0"/>
              <a:buChar char="•"/>
            </a:pPr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A" sz="3600" dirty="0">
                <a:latin typeface="Arial" pitchFamily="34" charset="0"/>
                <a:cs typeface="Arial" pitchFamily="34" charset="0"/>
              </a:rPr>
              <a:t> Intérêt accru des employeurs qui supportent leurs employés qui participent à des organisations qui développent les qualités de leadership</a:t>
            </a:r>
          </a:p>
          <a:p>
            <a:pPr lvl="0">
              <a:buFont typeface="Arial" pitchFamily="34" charset="0"/>
              <a:buChar char="•"/>
            </a:pPr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CA" sz="3600" dirty="0">
                <a:latin typeface="Arial" pitchFamily="34" charset="0"/>
                <a:cs typeface="Arial" pitchFamily="34" charset="0"/>
              </a:rPr>
              <a:t> Autres avantages?</a:t>
            </a:r>
            <a:endParaRPr lang="en-CA" sz="36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CA" sz="1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CA" sz="40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CA" sz="1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CA" sz="9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CA" sz="4000" dirty="0">
              <a:latin typeface="Arial" pitchFamily="34" charset="0"/>
              <a:cs typeface="Arial" pitchFamily="34" charset="0"/>
            </a:endParaRPr>
          </a:p>
          <a:p>
            <a:endParaRPr lang="en-CA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fr-CA" dirty="0"/>
              <a:t> </a:t>
            </a:r>
            <a:br>
              <a:rPr lang="en-CA" dirty="0"/>
            </a:br>
            <a:r>
              <a:rPr lang="fr-CA" b="1" dirty="0"/>
              <a:t>Qui doit être mentor?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5229200"/>
          </a:xfrm>
        </p:spPr>
        <p:txBody>
          <a:bodyPr>
            <a:noAutofit/>
          </a:bodyPr>
          <a:lstStyle/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 Gouverneur                                        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 Gouverneur élu	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 Vice-gouverneur                                 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Les </a:t>
            </a:r>
            <a:r>
              <a:rPr lang="fr-CA" sz="2400" dirty="0" err="1">
                <a:latin typeface="Arial" pitchFamily="34" charset="0"/>
                <a:cs typeface="Arial" pitchFamily="34" charset="0"/>
              </a:rPr>
              <a:t>Lieutenants-gouverneurs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                 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Les Administrateurs régionaux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CA" sz="2400" dirty="0">
                <a:latin typeface="Arial" pitchFamily="34" charset="0"/>
                <a:cs typeface="Arial" pitchFamily="34" charset="0"/>
              </a:rPr>
              <a:t>Les responsables de comités du District           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r>
              <a:rPr lang="fr-CA" sz="2400" dirty="0">
                <a:latin typeface="Arial" pitchFamily="34" charset="0"/>
                <a:cs typeface="Arial" pitchFamily="34" charset="0"/>
              </a:rPr>
              <a:t>Les  responsables de comités  de la Division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>
            <a:normAutofit/>
          </a:bodyPr>
          <a:lstStyle/>
          <a:p>
            <a:r>
              <a:rPr lang="fr-CA" dirty="0"/>
              <a:t> </a:t>
            </a:r>
            <a:r>
              <a:rPr lang="fr-CA" dirty="0">
                <a:latin typeface="Arial" pitchFamily="34" charset="0"/>
                <a:cs typeface="Arial" pitchFamily="34" charset="0"/>
              </a:rPr>
              <a:t>Le Président du Club </a:t>
            </a: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 Le Président élu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 Le Vice-président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 Le Secrétaire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Les Administrateurs régionaux                 -  Les Directeurs du Club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Les responsables des comités du club               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864096"/>
          </a:xfrm>
        </p:spPr>
        <p:txBody>
          <a:bodyPr>
            <a:noAutofit/>
          </a:bodyPr>
          <a:lstStyle/>
          <a:p>
            <a:pPr algn="ctr"/>
            <a:br>
              <a:rPr lang="en-CA" sz="5400" dirty="0">
                <a:solidFill>
                  <a:srgbClr val="002060"/>
                </a:solidFill>
              </a:rPr>
            </a:br>
            <a:r>
              <a:rPr lang="fr-CA" sz="5400" dirty="0">
                <a:solidFill>
                  <a:srgbClr val="002060"/>
                </a:solidFill>
              </a:rPr>
              <a:t> MENTORAT EFFICACE</a:t>
            </a:r>
            <a:endParaRPr lang="en-CA" sz="5400" b="1" dirty="0"/>
          </a:p>
        </p:txBody>
      </p:sp>
      <p:pic>
        <p:nvPicPr>
          <p:cNvPr id="3" name="Picture 12" descr="C:\Users\Joanne\AppData\Local\Microsoft\Windows\Temporary Internet Files\Content.IE5\Y7B3Q8DP\MC900053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040560" cy="503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40768"/>
            <a:ext cx="86146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>
                <a:latin typeface="Arial" pitchFamily="34" charset="0"/>
                <a:cs typeface="Arial" pitchFamily="34" charset="0"/>
              </a:rPr>
              <a:t>Un mentorat efficace prend du temps. C'est pourquoi le Kiwanis forme ses leaders par le mentorat et la préparation des successeurs. Voici une idées de la succession au sein du District.</a:t>
            </a:r>
            <a:endParaRPr lang="en-CA" sz="4400" dirty="0">
              <a:latin typeface="Arial" pitchFamily="34" charset="0"/>
              <a:cs typeface="Arial" pitchFamily="34" charset="0"/>
            </a:endParaRPr>
          </a:p>
          <a:p>
            <a:endParaRPr lang="en-CA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1177</TotalTime>
  <Words>503</Words>
  <Application>Microsoft Office PowerPoint</Application>
  <PresentationFormat>On-screen Show (4:3)</PresentationFormat>
  <Paragraphs>130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宋体</vt:lpstr>
      <vt:lpstr>Arial</vt:lpstr>
      <vt:lpstr>Calibri</vt:lpstr>
      <vt:lpstr>Constantia</vt:lpstr>
      <vt:lpstr>Times New Roman</vt:lpstr>
      <vt:lpstr>Verdana</vt:lpstr>
      <vt:lpstr>Wingdings 2</vt:lpstr>
      <vt:lpstr>Flow</vt:lpstr>
      <vt:lpstr> </vt:lpstr>
      <vt:lpstr>       Qu'est-ce qu'un mentor? </vt:lpstr>
      <vt:lpstr>Pourquoi le mentorat est-il important pour le succès de notre district?</vt:lpstr>
      <vt:lpstr>Pourquoi le mentorat est-il important pour le succès de notre district?</vt:lpstr>
      <vt:lpstr> Quels sont les avantages de guider nos membres?</vt:lpstr>
      <vt:lpstr>PowerPoint Presentation</vt:lpstr>
      <vt:lpstr>  Qui doit être mentor?</vt:lpstr>
      <vt:lpstr>  MENTORAT EFFICACE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Mentorat efficace</vt:lpstr>
      <vt:lpstr>PowerPoint Presentation</vt:lpstr>
      <vt:lpstr>Mentorat efficace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Joanne</dc:creator>
  <cp:lastModifiedBy>Sheila</cp:lastModifiedBy>
  <cp:revision>76</cp:revision>
  <cp:lastPrinted>2017-01-06T17:02:28Z</cp:lastPrinted>
  <dcterms:created xsi:type="dcterms:W3CDTF">2013-03-18T15:14:01Z</dcterms:created>
  <dcterms:modified xsi:type="dcterms:W3CDTF">2017-01-06T21:35:44Z</dcterms:modified>
</cp:coreProperties>
</file>