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67677" autoAdjust="0"/>
  </p:normalViewPr>
  <p:slideViewPr>
    <p:cSldViewPr>
      <p:cViewPr varScale="1">
        <p:scale>
          <a:sx n="49" d="100"/>
          <a:sy n="49" d="100"/>
        </p:scale>
        <p:origin x="54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9" d="100"/>
          <a:sy n="49" d="100"/>
        </p:scale>
        <p:origin x="-29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71E10-38DD-4AC7-901F-0172809F88E5}" type="datetimeFigureOut">
              <a:rPr lang="en-CA" smtClean="0"/>
              <a:t>2016-12-31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441CC-2E77-4B33-9318-DB5F49D0773D}" type="slidenum">
              <a:rPr lang="en-CA" smtClean="0"/>
              <a:t>‹#›</a:t>
            </a:fld>
            <a:endParaRPr lang="en-CA" dirty="0"/>
          </a:p>
        </p:txBody>
      </p:sp>
    </p:spTree>
    <p:extLst>
      <p:ext uri="{BB962C8B-B14F-4D97-AF65-F5344CB8AC3E}">
        <p14:creationId xmlns:p14="http://schemas.microsoft.com/office/powerpoint/2010/main" val="374226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a:t>
            </a:fld>
            <a:endParaRPr lang="en-CA" dirty="0"/>
          </a:p>
        </p:txBody>
      </p:sp>
    </p:spTree>
    <p:extLst>
      <p:ext uri="{BB962C8B-B14F-4D97-AF65-F5344CB8AC3E}">
        <p14:creationId xmlns:p14="http://schemas.microsoft.com/office/powerpoint/2010/main" val="131395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7. Consultez la documentation disponible comme, par exemple: Club Excellence Tool (Outil pour un club d’excellence),</a:t>
            </a:r>
            <a:r>
              <a:rPr lang="en-CA" baseline="0" dirty="0"/>
              <a:t> </a:t>
            </a:r>
            <a:r>
              <a:rPr lang="en-CA" dirty="0"/>
              <a:t>  We Welcome You to Our Club (Nous te souhaitons la bienvenue dans notre club), etc. pour évaluer la perception des membres des forces et faiblesses</a:t>
            </a:r>
            <a:r>
              <a:rPr lang="en-CA" baseline="0" dirty="0"/>
              <a:t> du club. Désignez un individu ou un comité pour évaluer les réponses et prendre connaissance de ce qui doit être fait et par qui. Faites un suivi sur les progrès accomplis et faites rapport au Bureau des Directeurs s’il y a lieu.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10</a:t>
            </a:fld>
            <a:endParaRPr lang="en-CA" dirty="0"/>
          </a:p>
        </p:txBody>
      </p:sp>
    </p:spTree>
    <p:extLst>
      <p:ext uri="{BB962C8B-B14F-4D97-AF65-F5344CB8AC3E}">
        <p14:creationId xmlns:p14="http://schemas.microsoft.com/office/powerpoint/2010/main" val="1445444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Liste de vérification des nouveaux membres – peut être sur le site web du district E.C. &amp; C. sous l’onglet Kiwanis I-Plan</a:t>
            </a:r>
            <a:r>
              <a:rPr lang="en-CA" baseline="0" dirty="0"/>
              <a:t> </a:t>
            </a:r>
            <a:r>
              <a:rPr lang="en-CA" dirty="0"/>
              <a:t>– Éducation. Vous le trouverez après</a:t>
            </a:r>
            <a:r>
              <a:rPr lang="en-CA" baseline="0" dirty="0"/>
              <a:t> la présentation ‘Orientation pour un nouveau membre’.  </a:t>
            </a:r>
            <a:r>
              <a:rPr lang="en-CA" dirty="0"/>
              <a:t> </a:t>
            </a:r>
          </a:p>
        </p:txBody>
      </p:sp>
      <p:sp>
        <p:nvSpPr>
          <p:cNvPr id="4" name="Slide Number Placeholder 3"/>
          <p:cNvSpPr>
            <a:spLocks noGrp="1"/>
          </p:cNvSpPr>
          <p:nvPr>
            <p:ph type="sldNum" sz="quarter" idx="10"/>
          </p:nvPr>
        </p:nvSpPr>
        <p:spPr/>
        <p:txBody>
          <a:bodyPr/>
          <a:lstStyle/>
          <a:p>
            <a:fld id="{8A4441CC-2E77-4B33-9318-DB5F49D0773D}" type="slidenum">
              <a:rPr lang="en-CA" smtClean="0"/>
              <a:t>11</a:t>
            </a:fld>
            <a:endParaRPr lang="en-CA" dirty="0"/>
          </a:p>
        </p:txBody>
      </p:sp>
    </p:spTree>
    <p:extLst>
      <p:ext uri="{BB962C8B-B14F-4D97-AF65-F5344CB8AC3E}">
        <p14:creationId xmlns:p14="http://schemas.microsoft.com/office/powerpoint/2010/main" val="419546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 Développez une liste de téléphones pour communiquer un message urgent à tous les membres.</a:t>
            </a:r>
            <a:r>
              <a:rPr lang="en-CA" baseline="0" dirty="0"/>
              <a:t> Par exemple, une chaîne téléphonique </a:t>
            </a:r>
            <a:r>
              <a:rPr lang="en-CA" dirty="0"/>
              <a:t>– la première personne appelle deux personnes, ces deux personnes appellent chacune deux autres personnes, et ainsi de suite jusqu’à ce que tous les membres aient été rejoints. </a:t>
            </a:r>
          </a:p>
        </p:txBody>
      </p:sp>
      <p:sp>
        <p:nvSpPr>
          <p:cNvPr id="4" name="Slide Number Placeholder 3"/>
          <p:cNvSpPr>
            <a:spLocks noGrp="1"/>
          </p:cNvSpPr>
          <p:nvPr>
            <p:ph type="sldNum" sz="quarter" idx="10"/>
          </p:nvPr>
        </p:nvSpPr>
        <p:spPr/>
        <p:txBody>
          <a:bodyPr/>
          <a:lstStyle/>
          <a:p>
            <a:fld id="{8A4441CC-2E77-4B33-9318-DB5F49D0773D}" type="slidenum">
              <a:rPr lang="en-CA" smtClean="0"/>
              <a:t>12</a:t>
            </a:fld>
            <a:endParaRPr lang="en-CA" dirty="0"/>
          </a:p>
        </p:txBody>
      </p:sp>
    </p:spTree>
    <p:extLst>
      <p:ext uri="{BB962C8B-B14F-4D97-AF65-F5344CB8AC3E}">
        <p14:creationId xmlns:p14="http://schemas.microsoft.com/office/powerpoint/2010/main" val="39278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a:t>
            </a:r>
            <a:r>
              <a:rPr lang="en-CA" baseline="0" dirty="0"/>
              <a:t> </a:t>
            </a:r>
            <a:r>
              <a:rPr lang="en-CA" dirty="0"/>
              <a:t>Analysez votre club régulièrement (une fois l’an) pour connaître ce que vos membres aiment et ont en aversion en regard de ce que le club fait.</a:t>
            </a:r>
            <a:r>
              <a:rPr lang="en-CA" baseline="0" dirty="0"/>
              <a:t> Découvrez où ils veulent consacrer du temps et de l’énergie… nous sommes tous très occupés et nous ne voulons pas perdre notre temps. </a:t>
            </a:r>
          </a:p>
          <a:p>
            <a:r>
              <a:rPr lang="en-CA" dirty="0"/>
              <a:t>N’ayez pas peur d’abandoner certaines activités si elles ne rencontrent</a:t>
            </a:r>
            <a:r>
              <a:rPr lang="en-CA" baseline="0" dirty="0"/>
              <a:t> plus les objectifs et les aspirations de votre club ou de la communauté. </a:t>
            </a:r>
          </a:p>
          <a:p>
            <a:r>
              <a:rPr lang="en-CA" dirty="0"/>
              <a:t>N’ayez pas peur d’essayer de nouvelles choses – gardez-les intéressantes et pertinentes. </a:t>
            </a:r>
          </a:p>
          <a:p>
            <a:r>
              <a:rPr lang="en-CA" dirty="0"/>
              <a:t>C’est important que les membres sentent que leurs opinions sont prises en considération même si vous ne pouvez promettre qu’elles seront appliquées. </a:t>
            </a:r>
          </a:p>
        </p:txBody>
      </p:sp>
      <p:sp>
        <p:nvSpPr>
          <p:cNvPr id="4" name="Slide Number Placeholder 3"/>
          <p:cNvSpPr>
            <a:spLocks noGrp="1"/>
          </p:cNvSpPr>
          <p:nvPr>
            <p:ph type="sldNum" sz="quarter" idx="10"/>
          </p:nvPr>
        </p:nvSpPr>
        <p:spPr/>
        <p:txBody>
          <a:bodyPr/>
          <a:lstStyle/>
          <a:p>
            <a:fld id="{8A4441CC-2E77-4B33-9318-DB5F49D0773D}" type="slidenum">
              <a:rPr lang="en-CA" smtClean="0"/>
              <a:t>13</a:t>
            </a:fld>
            <a:endParaRPr lang="en-CA" dirty="0"/>
          </a:p>
        </p:txBody>
      </p:sp>
    </p:spTree>
    <p:extLst>
      <p:ext uri="{BB962C8B-B14F-4D97-AF65-F5344CB8AC3E}">
        <p14:creationId xmlns:p14="http://schemas.microsoft.com/office/powerpoint/2010/main" val="23680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a:t>
            </a:r>
            <a:r>
              <a:rPr lang="en-CA" baseline="0" dirty="0"/>
              <a:t> Encouragez les membres à assister aux bureaux de Direction pour qu’ils puissant constater ce qui se passe derrière la scène et ce qu’il faut pour maintenir le club viable. Ceci permet aussi de créer une ambiance de franchise et de transparence.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14</a:t>
            </a:fld>
            <a:endParaRPr lang="en-CA" dirty="0"/>
          </a:p>
        </p:txBody>
      </p:sp>
    </p:spTree>
    <p:extLst>
      <p:ext uri="{BB962C8B-B14F-4D97-AF65-F5344CB8AC3E}">
        <p14:creationId xmlns:p14="http://schemas.microsoft.com/office/powerpoint/2010/main" val="423031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Activité d’orientation pour le nouveau membre. Organisez une activité à</a:t>
            </a:r>
            <a:r>
              <a:rPr lang="en-CA" baseline="0" dirty="0"/>
              <a:t> laquelle tous les membres seront convoqués, mais plus spécifiquement destinée pour les nouveaux et membres récents (moins de deux ou trois ans, ou admis depuis la dernière présentation). Profitez de cette occasion pour leur faire connaître l’histoire et les traditions du club, la manière d’opérer du Kiwanis, les évènements, </a:t>
            </a:r>
            <a:r>
              <a:rPr lang="en-CA" dirty="0"/>
              <a:t>etc. Cette présentation peut aussi être très utile aux membres d’expérience qui, avec le temps, peuvent avoir oublié…</a:t>
            </a:r>
            <a:r>
              <a:rPr lang="en-CA" baseline="0" dirty="0"/>
              <a:t> </a:t>
            </a:r>
          </a:p>
          <a:p>
            <a:r>
              <a:rPr lang="en-CA" dirty="0"/>
              <a:t>Une bonne présence peut en faire une activité agréable et démontrer aux plus jeunes membres qu’ils sont supportés. </a:t>
            </a:r>
          </a:p>
        </p:txBody>
      </p:sp>
      <p:sp>
        <p:nvSpPr>
          <p:cNvPr id="4" name="Slide Number Placeholder 3"/>
          <p:cNvSpPr>
            <a:spLocks noGrp="1"/>
          </p:cNvSpPr>
          <p:nvPr>
            <p:ph type="sldNum" sz="quarter" idx="10"/>
          </p:nvPr>
        </p:nvSpPr>
        <p:spPr/>
        <p:txBody>
          <a:bodyPr/>
          <a:lstStyle/>
          <a:p>
            <a:fld id="{8A4441CC-2E77-4B33-9318-DB5F49D0773D}" type="slidenum">
              <a:rPr lang="en-CA" smtClean="0"/>
              <a:t>15</a:t>
            </a:fld>
            <a:endParaRPr lang="en-CA" dirty="0"/>
          </a:p>
        </p:txBody>
      </p:sp>
    </p:spTree>
    <p:extLst>
      <p:ext uri="{BB962C8B-B14F-4D97-AF65-F5344CB8AC3E}">
        <p14:creationId xmlns:p14="http://schemas.microsoft.com/office/powerpoint/2010/main" val="175281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a:t>
            </a:r>
            <a:r>
              <a:rPr lang="en-CA" baseline="0" dirty="0"/>
              <a:t> Profitez du matériel produit par KI pour vous aider à garder vos conversations fort à propos..</a:t>
            </a:r>
          </a:p>
          <a:p>
            <a:r>
              <a:rPr lang="en-CA" baseline="0" dirty="0"/>
              <a:t>Exemples  – The Club Excellence Tool</a:t>
            </a:r>
            <a:r>
              <a:rPr lang="en-CA" dirty="0"/>
              <a:t> (Outil pour un club d’excellence),</a:t>
            </a:r>
            <a:r>
              <a:rPr lang="en-CA" baseline="0" dirty="0"/>
              <a:t> Community Analysis and Planning your Club’s Success (Analyse de la communauté et Planification des succès de votre club).</a:t>
            </a:r>
          </a:p>
          <a:p>
            <a:r>
              <a:rPr lang="en-CA" dirty="0"/>
              <a:t>http://www.kiwanis.org/theformula/strengthen-your-club/achieving-club-excellence/achieving-club-excellence-the-home-edition#.V5tpejUjZsl</a:t>
            </a:r>
          </a:p>
        </p:txBody>
      </p:sp>
      <p:sp>
        <p:nvSpPr>
          <p:cNvPr id="4" name="Slide Number Placeholder 3"/>
          <p:cNvSpPr>
            <a:spLocks noGrp="1"/>
          </p:cNvSpPr>
          <p:nvPr>
            <p:ph type="sldNum" sz="quarter" idx="10"/>
          </p:nvPr>
        </p:nvSpPr>
        <p:spPr/>
        <p:txBody>
          <a:bodyPr/>
          <a:lstStyle/>
          <a:p>
            <a:fld id="{8A4441CC-2E77-4B33-9318-DB5F49D0773D}" type="slidenum">
              <a:rPr lang="en-CA" smtClean="0"/>
              <a:t>16</a:t>
            </a:fld>
            <a:endParaRPr lang="en-CA" dirty="0"/>
          </a:p>
        </p:txBody>
      </p:sp>
    </p:spTree>
    <p:extLst>
      <p:ext uri="{BB962C8B-B14F-4D97-AF65-F5344CB8AC3E}">
        <p14:creationId xmlns:p14="http://schemas.microsoft.com/office/powerpoint/2010/main" val="236933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17</a:t>
            </a:fld>
            <a:endParaRPr lang="en-CA" dirty="0"/>
          </a:p>
        </p:txBody>
      </p:sp>
    </p:spTree>
    <p:extLst>
      <p:ext uri="{BB962C8B-B14F-4D97-AF65-F5344CB8AC3E}">
        <p14:creationId xmlns:p14="http://schemas.microsoft.com/office/powerpoint/2010/main" val="142381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18</a:t>
            </a:fld>
            <a:endParaRPr lang="en-CA" dirty="0"/>
          </a:p>
        </p:txBody>
      </p:sp>
    </p:spTree>
    <p:extLst>
      <p:ext uri="{BB962C8B-B14F-4D97-AF65-F5344CB8AC3E}">
        <p14:creationId xmlns:p14="http://schemas.microsoft.com/office/powerpoint/2010/main" val="142456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Définition Wikipédia – La communication est l’activité de transmettre l’information</a:t>
            </a:r>
            <a:r>
              <a:rPr lang="en-CA" baseline="0" dirty="0"/>
              <a:t> par un échange de pensées, de messages ou d’informations,</a:t>
            </a:r>
            <a:r>
              <a:rPr lang="en-CA" dirty="0"/>
              <a:t> comme</a:t>
            </a:r>
            <a:r>
              <a:rPr lang="en-CA" baseline="0" dirty="0"/>
              <a:t> par une allocution, une presentation visuelle, par des signes, par écrit ou par l’attitude.</a:t>
            </a:r>
          </a:p>
          <a:p>
            <a:r>
              <a:rPr lang="en-CA" baseline="0" dirty="0"/>
              <a:t>La c</a:t>
            </a:r>
            <a:r>
              <a:rPr lang="en-CA" dirty="0"/>
              <a:t>ommunication nécessite un</a:t>
            </a:r>
            <a:r>
              <a:rPr lang="en-CA" baseline="0" dirty="0"/>
              <a:t> expéditeur, un message et un destinataire. </a:t>
            </a:r>
          </a:p>
          <a:p>
            <a:r>
              <a:rPr lang="en-CA" dirty="0"/>
              <a:t>Le processus de la communication n’est complet</a:t>
            </a:r>
            <a:r>
              <a:rPr lang="en-CA" baseline="0" dirty="0"/>
              <a:t> que quand le destinataire a compris le message de l’expéditeur.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2</a:t>
            </a:fld>
            <a:endParaRPr lang="en-CA" dirty="0"/>
          </a:p>
        </p:txBody>
      </p:sp>
    </p:spTree>
    <p:extLst>
      <p:ext uri="{BB962C8B-B14F-4D97-AF65-F5344CB8AC3E}">
        <p14:creationId xmlns:p14="http://schemas.microsoft.com/office/powerpoint/2010/main" val="31835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3</a:t>
            </a:fld>
            <a:endParaRPr lang="en-CA" dirty="0"/>
          </a:p>
        </p:txBody>
      </p:sp>
    </p:spTree>
    <p:extLst>
      <p:ext uri="{BB962C8B-B14F-4D97-AF65-F5344CB8AC3E}">
        <p14:creationId xmlns:p14="http://schemas.microsoft.com/office/powerpoint/2010/main" val="210892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CA" dirty="0"/>
              <a:t>Développez un plan régulier de communication dans votre club afin que vous assurer que les addresses électroniques sont toujours exactes. Placez un rappel régulièrement</a:t>
            </a:r>
            <a:r>
              <a:rPr lang="en-CA" baseline="0" dirty="0"/>
              <a:t> dans votre bulletin de club. </a:t>
            </a:r>
            <a:r>
              <a:rPr lang="en-CA" dirty="0"/>
              <a:t>Informez vos membres pour qu’ils connaissent la procédure de votre club pour que leurs informations soient toujours à jour avec le KI via le secrétaire du club qui utilisera son tableau de bord aux fins de mises à jour. </a:t>
            </a:r>
          </a:p>
          <a:p>
            <a:pPr marL="0" indent="0">
              <a:buNone/>
            </a:pPr>
            <a:r>
              <a:rPr lang="en-CA" dirty="0"/>
              <a:t>      Utilisez</a:t>
            </a:r>
            <a:r>
              <a:rPr lang="en-CA" baseline="0" dirty="0"/>
              <a:t> les courriels pour informer vos membres et les imprimés pour rejoindre ceux qui n’utilisent pas la technologie électronique.</a:t>
            </a:r>
            <a:r>
              <a:rPr lang="en-CA" dirty="0"/>
              <a:t> </a:t>
            </a:r>
          </a:p>
          <a:p>
            <a:pPr marL="0" indent="0">
              <a:buNone/>
            </a:pPr>
            <a:r>
              <a:rPr lang="en-CA" dirty="0"/>
              <a:t>N’utilisez «Confirmation de réception</a:t>
            </a:r>
            <a:r>
              <a:rPr lang="en-CA" baseline="0" dirty="0"/>
              <a:t> / lecture» que pour les </a:t>
            </a:r>
            <a:r>
              <a:rPr lang="en-CA" dirty="0"/>
              <a:t>informations importantes envoyées par courriel.</a:t>
            </a:r>
          </a:p>
        </p:txBody>
      </p:sp>
      <p:sp>
        <p:nvSpPr>
          <p:cNvPr id="4" name="Slide Number Placeholder 3"/>
          <p:cNvSpPr>
            <a:spLocks noGrp="1"/>
          </p:cNvSpPr>
          <p:nvPr>
            <p:ph type="sldNum" sz="quarter" idx="10"/>
          </p:nvPr>
        </p:nvSpPr>
        <p:spPr/>
        <p:txBody>
          <a:bodyPr/>
          <a:lstStyle/>
          <a:p>
            <a:fld id="{8A4441CC-2E77-4B33-9318-DB5F49D0773D}" type="slidenum">
              <a:rPr lang="en-CA" smtClean="0"/>
              <a:t>4</a:t>
            </a:fld>
            <a:endParaRPr lang="en-CA" dirty="0"/>
          </a:p>
        </p:txBody>
      </p:sp>
    </p:spTree>
    <p:extLst>
      <p:ext uri="{BB962C8B-B14F-4D97-AF65-F5344CB8AC3E}">
        <p14:creationId xmlns:p14="http://schemas.microsoft.com/office/powerpoint/2010/main" val="267005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 Utilisez le site web du club.</a:t>
            </a:r>
          </a:p>
          <a:p>
            <a:r>
              <a:rPr lang="en-CA" dirty="0"/>
              <a:t>– Il a besoin d’être mis à jour régulièrement et facile à utiliser.</a:t>
            </a:r>
            <a:r>
              <a:rPr lang="en-CA" baseline="0" dirty="0"/>
              <a:t> Encouragez vos membres à s’en servir, montrez à vos membres comment naviguer… plus d’une fois pourrait être nécessaire.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5</a:t>
            </a:fld>
            <a:endParaRPr lang="en-CA" dirty="0"/>
          </a:p>
        </p:txBody>
      </p:sp>
    </p:spTree>
    <p:extLst>
      <p:ext uri="{BB962C8B-B14F-4D97-AF65-F5344CB8AC3E}">
        <p14:creationId xmlns:p14="http://schemas.microsoft.com/office/powerpoint/2010/main" val="428522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  Profitez du bulletin du club pour transmettre vos messages aux membres.</a:t>
            </a:r>
          </a:p>
        </p:txBody>
      </p:sp>
      <p:sp>
        <p:nvSpPr>
          <p:cNvPr id="4" name="Slide Number Placeholder 3"/>
          <p:cNvSpPr>
            <a:spLocks noGrp="1"/>
          </p:cNvSpPr>
          <p:nvPr>
            <p:ph type="sldNum" sz="quarter" idx="10"/>
          </p:nvPr>
        </p:nvSpPr>
        <p:spPr/>
        <p:txBody>
          <a:bodyPr/>
          <a:lstStyle/>
          <a:p>
            <a:fld id="{8A4441CC-2E77-4B33-9318-DB5F49D0773D}" type="slidenum">
              <a:rPr lang="en-CA" smtClean="0"/>
              <a:t>6</a:t>
            </a:fld>
            <a:endParaRPr lang="en-CA" dirty="0"/>
          </a:p>
        </p:txBody>
      </p:sp>
    </p:spTree>
    <p:extLst>
      <p:ext uri="{BB962C8B-B14F-4D97-AF65-F5344CB8AC3E}">
        <p14:creationId xmlns:p14="http://schemas.microsoft.com/office/powerpoint/2010/main" val="390261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 Les Lieutenants-gouverneur</a:t>
            </a:r>
            <a:r>
              <a:rPr lang="en-CA" baseline="0" dirty="0"/>
              <a:t> partageront l’information avec le Président et avec le Secrétaire du club selon le protocole de communications du District. </a:t>
            </a:r>
          </a:p>
          <a:p>
            <a:r>
              <a:rPr lang="en-CA" dirty="0"/>
              <a:t>Le Président déterminera qui, dans le club, sera responsable de faire circuler l’information aux membres, selon le </a:t>
            </a:r>
            <a:r>
              <a:rPr lang="en-CA" baseline="0" dirty="0"/>
              <a:t>contenu du message.</a:t>
            </a:r>
          </a:p>
          <a:p>
            <a:r>
              <a:rPr lang="en-CA" dirty="0"/>
              <a:t>Ce peut aussi bien être le responsable de l’image du club,</a:t>
            </a:r>
            <a:r>
              <a:rPr lang="en-CA" baseline="0" dirty="0"/>
              <a:t> de l’investissement, de l’impact ou de l’inspiration, tous aussi bien que le Président ou le Secrétaire. Faites en sorte de prévoir un remplaçant pour couvrir les périodes d’absence du responsable. </a:t>
            </a:r>
          </a:p>
          <a:p>
            <a:r>
              <a:rPr lang="en-CA" dirty="0"/>
              <a:t>Ne filtrez pas le matériel. Toutes les communications</a:t>
            </a:r>
            <a:r>
              <a:rPr lang="en-CA" baseline="0" dirty="0"/>
              <a:t> devraient être circulées parmi le </a:t>
            </a:r>
            <a:r>
              <a:rPr lang="en-CA" dirty="0"/>
              <a:t>membership du club. </a:t>
            </a:r>
          </a:p>
        </p:txBody>
      </p:sp>
      <p:sp>
        <p:nvSpPr>
          <p:cNvPr id="4" name="Slide Number Placeholder 3"/>
          <p:cNvSpPr>
            <a:spLocks noGrp="1"/>
          </p:cNvSpPr>
          <p:nvPr>
            <p:ph type="sldNum" sz="quarter" idx="10"/>
          </p:nvPr>
        </p:nvSpPr>
        <p:spPr/>
        <p:txBody>
          <a:bodyPr/>
          <a:lstStyle/>
          <a:p>
            <a:fld id="{8A4441CC-2E77-4B33-9318-DB5F49D0773D}" type="slidenum">
              <a:rPr lang="en-CA" smtClean="0"/>
              <a:t>7</a:t>
            </a:fld>
            <a:endParaRPr lang="en-CA" dirty="0"/>
          </a:p>
        </p:txBody>
      </p:sp>
    </p:spTree>
    <p:extLst>
      <p:ext uri="{BB962C8B-B14F-4D97-AF65-F5344CB8AC3E}">
        <p14:creationId xmlns:p14="http://schemas.microsoft.com/office/powerpoint/2010/main" val="307529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Des rapports de comités aux réunions, à toutes les semaines si nécessaIre,</a:t>
            </a:r>
            <a:r>
              <a:rPr lang="en-CA" baseline="0" dirty="0"/>
              <a:t> pour que les membres soient toujours informés de ce qui se passe présentement ou des projets à court terme, et même des activités de vos clubs SLP. Partagez aussi vos succès. </a:t>
            </a:r>
          </a:p>
          <a:p>
            <a:r>
              <a:rPr lang="en-CA" dirty="0"/>
              <a:t>Ceci permettra d’être visible par nos activités, de démontrer aux membres que nous sommes actifs et faisons des choses utiles… tout ce qui contribuera à intéresser les visiteurs</a:t>
            </a:r>
            <a:r>
              <a:rPr lang="en-CA" baseline="0" dirty="0"/>
              <a:t> à devenir membres. </a:t>
            </a:r>
            <a:endParaRPr lang="en-CA" dirty="0"/>
          </a:p>
        </p:txBody>
      </p:sp>
      <p:sp>
        <p:nvSpPr>
          <p:cNvPr id="4" name="Slide Number Placeholder 3"/>
          <p:cNvSpPr>
            <a:spLocks noGrp="1"/>
          </p:cNvSpPr>
          <p:nvPr>
            <p:ph type="sldNum" sz="quarter" idx="10"/>
          </p:nvPr>
        </p:nvSpPr>
        <p:spPr/>
        <p:txBody>
          <a:bodyPr/>
          <a:lstStyle/>
          <a:p>
            <a:fld id="{8A4441CC-2E77-4B33-9318-DB5F49D0773D}" type="slidenum">
              <a:rPr lang="en-CA" smtClean="0"/>
              <a:t>8</a:t>
            </a:fld>
            <a:endParaRPr lang="en-CA" dirty="0"/>
          </a:p>
        </p:txBody>
      </p:sp>
    </p:spTree>
    <p:extLst>
      <p:ext uri="{BB962C8B-B14F-4D97-AF65-F5344CB8AC3E}">
        <p14:creationId xmlns:p14="http://schemas.microsoft.com/office/powerpoint/2010/main" val="183618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 Rencontre, au moins une fois pas mois, immédiatement après la réunion des Directeurs pour présenter les rapports sur les</a:t>
            </a:r>
            <a:r>
              <a:rPr lang="en-CA" baseline="0" dirty="0"/>
              <a:t> activités et projets, considérer les besoins et les forces du club, et aborder tout autre problème d’importance</a:t>
            </a:r>
            <a:r>
              <a:rPr lang="en-CA" dirty="0"/>
              <a:t>.</a:t>
            </a:r>
          </a:p>
        </p:txBody>
      </p:sp>
      <p:sp>
        <p:nvSpPr>
          <p:cNvPr id="4" name="Slide Number Placeholder 3"/>
          <p:cNvSpPr>
            <a:spLocks noGrp="1"/>
          </p:cNvSpPr>
          <p:nvPr>
            <p:ph type="sldNum" sz="quarter" idx="10"/>
          </p:nvPr>
        </p:nvSpPr>
        <p:spPr/>
        <p:txBody>
          <a:bodyPr/>
          <a:lstStyle/>
          <a:p>
            <a:fld id="{8A4441CC-2E77-4B33-9318-DB5F49D0773D}" type="slidenum">
              <a:rPr lang="en-CA" smtClean="0"/>
              <a:t>9</a:t>
            </a:fld>
            <a:endParaRPr lang="en-CA" dirty="0"/>
          </a:p>
        </p:txBody>
      </p:sp>
    </p:spTree>
    <p:extLst>
      <p:ext uri="{BB962C8B-B14F-4D97-AF65-F5344CB8AC3E}">
        <p14:creationId xmlns:p14="http://schemas.microsoft.com/office/powerpoint/2010/main" val="232653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B60DC03-FAFA-46AE-A3DC-45269E43AF70}" type="datetimeFigureOut">
              <a:rPr lang="en-CA" smtClean="0">
                <a:solidFill>
                  <a:srgbClr val="DBF5F9">
                    <a:shade val="90000"/>
                  </a:srgbClr>
                </a:solidFill>
              </a:rPr>
              <a:pPr/>
              <a:t>2016-12-31</a:t>
            </a:fld>
            <a:endParaRPr lang="en-CA"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48F8E8A-F757-4091-A7B7-FB581B4C52E2}" type="slidenum">
              <a:rPr lang="en-CA" smtClean="0">
                <a:solidFill>
                  <a:srgbClr val="DBF5F9">
                    <a:shade val="90000"/>
                  </a:srgbClr>
                </a:solidFill>
              </a:rPr>
              <a:pPr/>
              <a:t>‹#›</a:t>
            </a:fld>
            <a:endParaRPr lang="en-CA" dirty="0">
              <a:solidFill>
                <a:srgbClr val="DBF5F9">
                  <a:shade val="90000"/>
                </a:srgbClr>
              </a:solidFill>
            </a:endParaRPr>
          </a:p>
        </p:txBody>
      </p:sp>
    </p:spTree>
    <p:extLst>
      <p:ext uri="{BB962C8B-B14F-4D97-AF65-F5344CB8AC3E}">
        <p14:creationId xmlns:p14="http://schemas.microsoft.com/office/powerpoint/2010/main" val="13306431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218878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83116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938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60DC03-FAFA-46AE-A3DC-45269E43AF70}" type="datetimeFigureOut">
              <a:rPr lang="en-CA" smtClean="0">
                <a:solidFill>
                  <a:srgbClr val="DBF5F9">
                    <a:shade val="90000"/>
                  </a:srgbClr>
                </a:solidFill>
              </a:rPr>
              <a:pPr/>
              <a:t>2016-12-31</a:t>
            </a:fld>
            <a:endParaRPr lang="en-CA"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48F8E8A-F757-4091-A7B7-FB581B4C52E2}" type="slidenum">
              <a:rPr lang="en-CA" smtClean="0">
                <a:solidFill>
                  <a:srgbClr val="DBF5F9">
                    <a:shade val="90000"/>
                  </a:srgbClr>
                </a:solidFill>
              </a:rPr>
              <a:pPr/>
              <a:t>‹#›</a:t>
            </a:fld>
            <a:endParaRPr lang="en-CA" dirty="0">
              <a:solidFill>
                <a:srgbClr val="DBF5F9">
                  <a:shade val="90000"/>
                </a:srgbClr>
              </a:solidFill>
            </a:endParaRPr>
          </a:p>
        </p:txBody>
      </p:sp>
    </p:spTree>
    <p:extLst>
      <p:ext uri="{BB962C8B-B14F-4D97-AF65-F5344CB8AC3E}">
        <p14:creationId xmlns:p14="http://schemas.microsoft.com/office/powerpoint/2010/main" val="22684497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01175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4632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7899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49715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Tree>
    <p:extLst>
      <p:ext uri="{BB962C8B-B14F-4D97-AF65-F5344CB8AC3E}">
        <p14:creationId xmlns:p14="http://schemas.microsoft.com/office/powerpoint/2010/main" val="36999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68164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DC03-FAFA-46AE-A3DC-45269E43AF70}" type="datetimeFigureOut">
              <a:rPr lang="en-CA" smtClean="0">
                <a:solidFill>
                  <a:srgbClr val="04617B">
                    <a:shade val="90000"/>
                  </a:srgbClr>
                </a:solidFill>
              </a:rPr>
              <a:pPr/>
              <a:t>2016-12-31</a:t>
            </a:fld>
            <a:endParaRPr lang="en-CA"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8F8E8A-F757-4091-A7B7-FB581B4C52E2}" type="slidenum">
              <a:rPr lang="en-CA" smtClean="0">
                <a:solidFill>
                  <a:srgbClr val="04617B">
                    <a:shade val="90000"/>
                  </a:srgbClr>
                </a:solidFill>
              </a:rPr>
              <a:pPr/>
              <a:t>‹#›</a:t>
            </a:fld>
            <a:endParaRPr lang="en-CA"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193516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561456"/>
          </a:xfrm>
        </p:spPr>
        <p:txBody>
          <a:bodyPr/>
          <a:lstStyle/>
          <a:p>
            <a:pPr lvl="1"/>
            <a:br>
              <a:rPr lang="en-CA" sz="3200" dirty="0">
                <a:solidFill>
                  <a:srgbClr val="FFC000"/>
                </a:solidFill>
                <a:latin typeface="Arial" pitchFamily="34" charset="0"/>
                <a:cs typeface="Arial" pitchFamily="34" charset="0"/>
              </a:rPr>
            </a:br>
            <a:endParaRPr lang="en-CA" dirty="0"/>
          </a:p>
        </p:txBody>
      </p:sp>
      <p:sp>
        <p:nvSpPr>
          <p:cNvPr id="3" name="Subtitle 2"/>
          <p:cNvSpPr>
            <a:spLocks noGrp="1"/>
          </p:cNvSpPr>
          <p:nvPr>
            <p:ph type="subTitle" idx="1"/>
          </p:nvPr>
        </p:nvSpPr>
        <p:spPr>
          <a:xfrm>
            <a:off x="533400" y="3228536"/>
            <a:ext cx="7854696" cy="3872872"/>
          </a:xfrm>
        </p:spPr>
        <p:txBody>
          <a:bodyPr>
            <a:normAutofit fontScale="40000" lnSpcReduction="20000"/>
          </a:bodyPr>
          <a:lstStyle/>
          <a:p>
            <a:pPr algn="ctr"/>
            <a:endParaRPr lang="en-CA" sz="3200" dirty="0">
              <a:latin typeface="Arial" pitchFamily="34" charset="0"/>
              <a:cs typeface="Arial" pitchFamily="34" charset="0"/>
            </a:endParaRPr>
          </a:p>
          <a:p>
            <a:pPr algn="ctr"/>
            <a:endParaRPr lang="en-CA" sz="4800" dirty="0">
              <a:latin typeface="Arial" pitchFamily="34" charset="0"/>
              <a:cs typeface="Arial" pitchFamily="34" charset="0"/>
            </a:endParaRPr>
          </a:p>
          <a:p>
            <a:endParaRPr lang="fr-CA" sz="4800" dirty="0"/>
          </a:p>
          <a:p>
            <a:endParaRPr lang="fr-CA" sz="4800" dirty="0"/>
          </a:p>
          <a:p>
            <a:r>
              <a:rPr lang="fr-CA" sz="4800" dirty="0"/>
              <a:t> </a:t>
            </a:r>
            <a:endParaRPr lang="en-CA" sz="4800" dirty="0"/>
          </a:p>
          <a:p>
            <a:pPr algn="ctr"/>
            <a:r>
              <a:rPr lang="fr-CA" sz="10000" dirty="0">
                <a:solidFill>
                  <a:srgbClr val="002060"/>
                </a:solidFill>
              </a:rPr>
              <a:t>AMÉLIORER LA COMMUNICATION AU SEIN DE NOS CLUBS</a:t>
            </a:r>
          </a:p>
          <a:p>
            <a:pPr algn="ctr"/>
            <a:r>
              <a:rPr lang="fr-CA" sz="6000" dirty="0">
                <a:solidFill>
                  <a:srgbClr val="002060"/>
                </a:solidFill>
              </a:rPr>
              <a:t> Comité du District pour l’Éducation – mise à </a:t>
            </a:r>
            <a:r>
              <a:rPr lang="fr-CA" sz="6000">
                <a:solidFill>
                  <a:srgbClr val="002060"/>
                </a:solidFill>
              </a:rPr>
              <a:t>jour 2016</a:t>
            </a:r>
            <a:endParaRPr lang="en-CA" sz="6000" dirty="0">
              <a:solidFill>
                <a:srgbClr val="002060"/>
              </a:solidFill>
            </a:endParaRPr>
          </a:p>
          <a:p>
            <a:pPr algn="ctr"/>
            <a:endParaRPr lang="en-CA" sz="3300" dirty="0">
              <a:solidFill>
                <a:srgbClr val="002060"/>
              </a:solidFill>
            </a:endParaRPr>
          </a:p>
          <a:p>
            <a:r>
              <a:rPr lang="fr-CA" sz="4800" dirty="0"/>
              <a:t> </a:t>
            </a:r>
            <a:endParaRPr lang="en-CA" sz="4800" dirty="0"/>
          </a:p>
        </p:txBody>
      </p:sp>
      <p:sp>
        <p:nvSpPr>
          <p:cNvPr id="5" name="Rectangle 4"/>
          <p:cNvSpPr/>
          <p:nvPr/>
        </p:nvSpPr>
        <p:spPr>
          <a:xfrm>
            <a:off x="467544" y="2636912"/>
            <a:ext cx="8136904" cy="1692771"/>
          </a:xfrm>
          <a:prstGeom prst="rect">
            <a:avLst/>
          </a:prstGeom>
        </p:spPr>
        <p:txBody>
          <a:bodyPr wrap="square">
            <a:spAutoFit/>
          </a:bodyPr>
          <a:lstStyle/>
          <a:p>
            <a:pPr lvl="1"/>
            <a:endParaRPr lang="en-CA" sz="3200" dirty="0">
              <a:solidFill>
                <a:srgbClr val="FFC000"/>
              </a:solidFill>
              <a:latin typeface="Arial" pitchFamily="34" charset="0"/>
              <a:cs typeface="Arial" pitchFamily="34" charset="0"/>
            </a:endParaRPr>
          </a:p>
          <a:p>
            <a:pPr algn="ctr"/>
            <a:r>
              <a:rPr lang="en-CA" sz="3600" b="1" dirty="0">
                <a:solidFill>
                  <a:srgbClr val="FFC000"/>
                </a:solidFill>
              </a:rPr>
              <a:t>District de l’est du Canada et des Caraïbes du Kiwanis International</a:t>
            </a:r>
            <a:endParaRPr lang="en-CA" sz="2000" dirty="0">
              <a:solidFill>
                <a:srgbClr val="FFC000"/>
              </a:solidFill>
            </a:endParaRPr>
          </a:p>
        </p:txBody>
      </p:sp>
      <p:pic>
        <p:nvPicPr>
          <p:cNvPr id="1028" name="Picture 4" descr="http://www.kiwanis.org/docs/default-source/marketing-and-pr/logos/kiwanis-international-logos/logo_kiwanis_seal_gold-blue_cmyk.jpg?sfvrsn=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24744"/>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7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95" y="1353093"/>
            <a:ext cx="6806654" cy="39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066" y="5445224"/>
            <a:ext cx="8139113" cy="1200329"/>
          </a:xfrm>
          <a:prstGeom prst="rect">
            <a:avLst/>
          </a:prstGeom>
          <a:noFill/>
        </p:spPr>
        <p:txBody>
          <a:bodyPr wrap="square" rtlCol="0">
            <a:spAutoFit/>
          </a:bodyPr>
          <a:lstStyle/>
          <a:p>
            <a:pPr algn="ctr"/>
            <a:r>
              <a:rPr lang="en-CA" sz="2400" b="1" dirty="0"/>
              <a:t>http://www.kiwanis.org/theformula/strengthen-your-club/achieving-club-excellence/achieving-club-excellence-the-home-edition#.V5tpejUjZsl</a:t>
            </a:r>
          </a:p>
        </p:txBody>
      </p:sp>
      <p:sp>
        <p:nvSpPr>
          <p:cNvPr id="3" name="TextBox 2"/>
          <p:cNvSpPr txBox="1"/>
          <p:nvPr/>
        </p:nvSpPr>
        <p:spPr>
          <a:xfrm>
            <a:off x="899592" y="764704"/>
            <a:ext cx="792088" cy="584775"/>
          </a:xfrm>
          <a:prstGeom prst="rect">
            <a:avLst/>
          </a:prstGeom>
          <a:noFill/>
        </p:spPr>
        <p:txBody>
          <a:bodyPr wrap="square" rtlCol="0">
            <a:spAutoFit/>
          </a:bodyPr>
          <a:lstStyle/>
          <a:p>
            <a:r>
              <a:rPr lang="en-CA" sz="3200" b="1" dirty="0"/>
              <a:t>#7</a:t>
            </a:r>
          </a:p>
        </p:txBody>
      </p:sp>
    </p:spTree>
    <p:extLst>
      <p:ext uri="{BB962C8B-B14F-4D97-AF65-F5344CB8AC3E}">
        <p14:creationId xmlns:p14="http://schemas.microsoft.com/office/powerpoint/2010/main" val="111322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792088" cy="584775"/>
          </a:xfrm>
          <a:prstGeom prst="rect">
            <a:avLst/>
          </a:prstGeom>
          <a:noFill/>
        </p:spPr>
        <p:txBody>
          <a:bodyPr wrap="square" rtlCol="0">
            <a:spAutoFit/>
          </a:bodyPr>
          <a:lstStyle/>
          <a:p>
            <a:r>
              <a:rPr lang="en-CA" sz="3200" b="1" dirty="0"/>
              <a:t>#7</a:t>
            </a:r>
          </a:p>
        </p:txBody>
      </p:sp>
      <p:pic>
        <p:nvPicPr>
          <p:cNvPr id="4" name="Picture 3"/>
          <p:cNvPicPr>
            <a:picLocks noChangeAspect="1"/>
          </p:cNvPicPr>
          <p:nvPr/>
        </p:nvPicPr>
        <p:blipFill>
          <a:blip r:embed="rId3"/>
          <a:stretch>
            <a:fillRect/>
          </a:stretch>
        </p:blipFill>
        <p:spPr>
          <a:xfrm>
            <a:off x="1874607" y="836712"/>
            <a:ext cx="6764623" cy="5857446"/>
          </a:xfrm>
          <a:prstGeom prst="rect">
            <a:avLst/>
          </a:prstGeom>
        </p:spPr>
      </p:pic>
    </p:spTree>
    <p:extLst>
      <p:ext uri="{BB962C8B-B14F-4D97-AF65-F5344CB8AC3E}">
        <p14:creationId xmlns:p14="http://schemas.microsoft.com/office/powerpoint/2010/main" val="57582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4370784" cy="437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6" y="1124744"/>
            <a:ext cx="3744416" cy="5632311"/>
          </a:xfrm>
          <a:prstGeom prst="rect">
            <a:avLst/>
          </a:prstGeom>
          <a:noFill/>
        </p:spPr>
        <p:txBody>
          <a:bodyPr wrap="square" rtlCol="0">
            <a:spAutoFit/>
          </a:bodyPr>
          <a:lstStyle/>
          <a:p>
            <a:pPr marL="457200" indent="-457200">
              <a:buFont typeface="Wingdings" panose="05000000000000000000" pitchFamily="2" charset="2"/>
              <a:buChar char="Ø"/>
            </a:pPr>
            <a:r>
              <a:rPr lang="en-CA" sz="3600" dirty="0"/>
              <a:t>Les chaînes de téléphoniques permettent de transmettre un message urgent à tous les membres du club rapidement et efficacement.</a:t>
            </a:r>
            <a:endParaRPr lang="en-CA" sz="3200" dirty="0"/>
          </a:p>
        </p:txBody>
      </p:sp>
      <p:sp>
        <p:nvSpPr>
          <p:cNvPr id="3" name="TextBox 2"/>
          <p:cNvSpPr txBox="1"/>
          <p:nvPr/>
        </p:nvSpPr>
        <p:spPr>
          <a:xfrm>
            <a:off x="1036915" y="760952"/>
            <a:ext cx="792088" cy="584775"/>
          </a:xfrm>
          <a:prstGeom prst="rect">
            <a:avLst/>
          </a:prstGeom>
          <a:noFill/>
        </p:spPr>
        <p:txBody>
          <a:bodyPr wrap="square" rtlCol="0">
            <a:spAutoFit/>
          </a:bodyPr>
          <a:lstStyle/>
          <a:p>
            <a:r>
              <a:rPr lang="en-CA" sz="3200" b="1" dirty="0"/>
              <a:t>#8</a:t>
            </a:r>
          </a:p>
        </p:txBody>
      </p:sp>
    </p:spTree>
    <p:extLst>
      <p:ext uri="{BB962C8B-B14F-4D97-AF65-F5344CB8AC3E}">
        <p14:creationId xmlns:p14="http://schemas.microsoft.com/office/powerpoint/2010/main" val="312579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171" y="953953"/>
            <a:ext cx="3722712" cy="37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836712"/>
            <a:ext cx="648072" cy="584775"/>
          </a:xfrm>
          <a:prstGeom prst="rect">
            <a:avLst/>
          </a:prstGeom>
          <a:noFill/>
        </p:spPr>
        <p:txBody>
          <a:bodyPr wrap="square" rtlCol="0">
            <a:spAutoFit/>
          </a:bodyPr>
          <a:lstStyle/>
          <a:p>
            <a:r>
              <a:rPr lang="en-CA" sz="3200" b="1" dirty="0"/>
              <a:t>#9</a:t>
            </a:r>
          </a:p>
        </p:txBody>
      </p:sp>
      <p:sp>
        <p:nvSpPr>
          <p:cNvPr id="3" name="TextBox 2"/>
          <p:cNvSpPr txBox="1"/>
          <p:nvPr/>
        </p:nvSpPr>
        <p:spPr>
          <a:xfrm>
            <a:off x="827584" y="4941168"/>
            <a:ext cx="7344816" cy="1569660"/>
          </a:xfrm>
          <a:prstGeom prst="rect">
            <a:avLst/>
          </a:prstGeom>
          <a:noFill/>
        </p:spPr>
        <p:txBody>
          <a:bodyPr wrap="square" rtlCol="0">
            <a:spAutoFit/>
          </a:bodyPr>
          <a:lstStyle/>
          <a:p>
            <a:pPr marL="285750" indent="-285750" algn="ctr">
              <a:buFont typeface="Wingdings" panose="05000000000000000000" pitchFamily="2" charset="2"/>
              <a:buChar char="Ø"/>
            </a:pPr>
            <a:r>
              <a:rPr lang="en-CA" sz="3200" dirty="0"/>
              <a:t>Procédez à une analyse du club régulièrement pour vous assurer que votre club est sur la bonne voie. </a:t>
            </a:r>
          </a:p>
        </p:txBody>
      </p:sp>
    </p:spTree>
    <p:extLst>
      <p:ext uri="{BB962C8B-B14F-4D97-AF65-F5344CB8AC3E}">
        <p14:creationId xmlns:p14="http://schemas.microsoft.com/office/powerpoint/2010/main" val="400165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052736"/>
            <a:ext cx="3506688" cy="350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1052736"/>
            <a:ext cx="1080120" cy="584775"/>
          </a:xfrm>
          <a:prstGeom prst="rect">
            <a:avLst/>
          </a:prstGeom>
          <a:noFill/>
        </p:spPr>
        <p:txBody>
          <a:bodyPr wrap="square" rtlCol="0">
            <a:spAutoFit/>
          </a:bodyPr>
          <a:lstStyle/>
          <a:p>
            <a:r>
              <a:rPr lang="en-CA" sz="3200" b="1" dirty="0"/>
              <a:t>#10</a:t>
            </a:r>
          </a:p>
        </p:txBody>
      </p:sp>
      <p:sp>
        <p:nvSpPr>
          <p:cNvPr id="3" name="TextBox 2"/>
          <p:cNvSpPr txBox="1"/>
          <p:nvPr/>
        </p:nvSpPr>
        <p:spPr>
          <a:xfrm>
            <a:off x="683568" y="4559424"/>
            <a:ext cx="7560840" cy="2062103"/>
          </a:xfrm>
          <a:prstGeom prst="rect">
            <a:avLst/>
          </a:prstGeom>
          <a:noFill/>
        </p:spPr>
        <p:txBody>
          <a:bodyPr wrap="square" rtlCol="0">
            <a:spAutoFit/>
          </a:bodyPr>
          <a:lstStyle/>
          <a:p>
            <a:pPr marL="457200" indent="-457200">
              <a:buFont typeface="Wingdings" panose="05000000000000000000" pitchFamily="2" charset="2"/>
              <a:buChar char="Ø"/>
            </a:pPr>
            <a:r>
              <a:rPr lang="en-CA" sz="3200" dirty="0"/>
              <a:t>Encouragez les membres à assister aux Bureaux de direction. </a:t>
            </a:r>
          </a:p>
          <a:p>
            <a:pPr marL="457200" indent="-457200">
              <a:buFont typeface="Wingdings" panose="05000000000000000000" pitchFamily="2" charset="2"/>
              <a:buChar char="Ø"/>
            </a:pPr>
            <a:r>
              <a:rPr lang="en-CA" sz="3200" dirty="0"/>
              <a:t>Démontrez de l’ouverture d’esprit et de la transparence.</a:t>
            </a:r>
          </a:p>
        </p:txBody>
      </p:sp>
    </p:spTree>
    <p:extLst>
      <p:ext uri="{BB962C8B-B14F-4D97-AF65-F5344CB8AC3E}">
        <p14:creationId xmlns:p14="http://schemas.microsoft.com/office/powerpoint/2010/main" val="3765289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92696"/>
            <a:ext cx="4586808" cy="458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908720"/>
            <a:ext cx="1152128" cy="584775"/>
          </a:xfrm>
          <a:prstGeom prst="rect">
            <a:avLst/>
          </a:prstGeom>
          <a:noFill/>
        </p:spPr>
        <p:txBody>
          <a:bodyPr wrap="square" rtlCol="0">
            <a:spAutoFit/>
          </a:bodyPr>
          <a:lstStyle/>
          <a:p>
            <a:r>
              <a:rPr lang="en-CA" sz="3200" b="1" dirty="0"/>
              <a:t>#11</a:t>
            </a:r>
          </a:p>
        </p:txBody>
      </p:sp>
      <p:sp>
        <p:nvSpPr>
          <p:cNvPr id="3" name="TextBox 2"/>
          <p:cNvSpPr txBox="1"/>
          <p:nvPr/>
        </p:nvSpPr>
        <p:spPr>
          <a:xfrm>
            <a:off x="539552" y="5085184"/>
            <a:ext cx="7920880" cy="1815882"/>
          </a:xfrm>
          <a:prstGeom prst="rect">
            <a:avLst/>
          </a:prstGeom>
          <a:noFill/>
        </p:spPr>
        <p:txBody>
          <a:bodyPr wrap="square" rtlCol="0">
            <a:spAutoFit/>
          </a:bodyPr>
          <a:lstStyle/>
          <a:p>
            <a:pPr marL="457200" indent="-457200">
              <a:buFont typeface="Wingdings" panose="05000000000000000000" pitchFamily="2" charset="2"/>
              <a:buChar char="Ø"/>
            </a:pPr>
            <a:r>
              <a:rPr lang="en-CA" sz="2800" dirty="0"/>
              <a:t>Organisez une activité d’orientation pour les nouveaux membres </a:t>
            </a:r>
          </a:p>
          <a:p>
            <a:pPr marL="457200" indent="-457200">
              <a:buFont typeface="Wingdings" panose="05000000000000000000" pitchFamily="2" charset="2"/>
              <a:buChar char="Ø"/>
            </a:pPr>
            <a:r>
              <a:rPr lang="en-CA" sz="2800" dirty="0"/>
              <a:t>Instruisez-les sur leKiwanis</a:t>
            </a:r>
          </a:p>
          <a:p>
            <a:pPr marL="457200" indent="-457200">
              <a:buFont typeface="Wingdings" panose="05000000000000000000" pitchFamily="2" charset="2"/>
              <a:buChar char="Ø"/>
            </a:pPr>
            <a:r>
              <a:rPr lang="en-CA" sz="2800" dirty="0"/>
              <a:t>Ayez du plaisir!</a:t>
            </a:r>
          </a:p>
        </p:txBody>
      </p:sp>
    </p:spTree>
    <p:extLst>
      <p:ext uri="{BB962C8B-B14F-4D97-AF65-F5344CB8AC3E}">
        <p14:creationId xmlns:p14="http://schemas.microsoft.com/office/powerpoint/2010/main" val="384152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88840"/>
            <a:ext cx="4646414" cy="272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03" y="3763338"/>
            <a:ext cx="3125775" cy="294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715338"/>
            <a:ext cx="243046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908720"/>
            <a:ext cx="864096" cy="584775"/>
          </a:xfrm>
          <a:prstGeom prst="rect">
            <a:avLst/>
          </a:prstGeom>
          <a:noFill/>
        </p:spPr>
        <p:txBody>
          <a:bodyPr wrap="square" rtlCol="0">
            <a:spAutoFit/>
          </a:bodyPr>
          <a:lstStyle/>
          <a:p>
            <a:r>
              <a:rPr lang="en-CA" sz="3200" b="1" dirty="0"/>
              <a:t>#12</a:t>
            </a:r>
          </a:p>
        </p:txBody>
      </p:sp>
    </p:spTree>
    <p:extLst>
      <p:ext uri="{BB962C8B-B14F-4D97-AF65-F5344CB8AC3E}">
        <p14:creationId xmlns:p14="http://schemas.microsoft.com/office/powerpoint/2010/main" val="296697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620" y="980728"/>
            <a:ext cx="3650704" cy="365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941168"/>
            <a:ext cx="6696744" cy="646331"/>
          </a:xfrm>
          <a:prstGeom prst="rect">
            <a:avLst/>
          </a:prstGeom>
          <a:noFill/>
        </p:spPr>
        <p:txBody>
          <a:bodyPr wrap="square" rtlCol="0">
            <a:spAutoFit/>
          </a:bodyPr>
          <a:lstStyle/>
          <a:p>
            <a:pPr algn="ctr"/>
            <a:r>
              <a:rPr lang="en-CA" sz="3600" b="1" dirty="0"/>
              <a:t>Questions??</a:t>
            </a:r>
          </a:p>
        </p:txBody>
      </p:sp>
    </p:spTree>
    <p:extLst>
      <p:ext uri="{BB962C8B-B14F-4D97-AF65-F5344CB8AC3E}">
        <p14:creationId xmlns:p14="http://schemas.microsoft.com/office/powerpoint/2010/main" val="65710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646" y="3645024"/>
            <a:ext cx="690028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Merci de faire partie </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Kiwanis!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018" y="1100047"/>
            <a:ext cx="2601532" cy="2544977"/>
          </a:xfrm>
          <a:prstGeom prst="rect">
            <a:avLst/>
          </a:prstGeom>
        </p:spPr>
      </p:pic>
    </p:spTree>
    <p:extLst>
      <p:ext uri="{BB962C8B-B14F-4D97-AF65-F5344CB8AC3E}">
        <p14:creationId xmlns:p14="http://schemas.microsoft.com/office/powerpoint/2010/main" val="296328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Communication ou Conversation?</a:t>
            </a:r>
          </a:p>
        </p:txBody>
      </p:sp>
      <p:sp>
        <p:nvSpPr>
          <p:cNvPr id="3" name="Content Placeholder 2"/>
          <p:cNvSpPr>
            <a:spLocks noGrp="1"/>
          </p:cNvSpPr>
          <p:nvPr>
            <p:ph idx="1"/>
          </p:nvPr>
        </p:nvSpPr>
        <p:spPr>
          <a:xfrm>
            <a:off x="457200" y="1935480"/>
            <a:ext cx="6707088" cy="3221712"/>
          </a:xfrm>
        </p:spPr>
        <p:txBody>
          <a:bodyPr/>
          <a:lstStyle/>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544" y="1772816"/>
            <a:ext cx="4154760" cy="415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5693" y="5506609"/>
            <a:ext cx="7632848" cy="584775"/>
          </a:xfrm>
          <a:prstGeom prst="rect">
            <a:avLst/>
          </a:prstGeom>
          <a:noFill/>
        </p:spPr>
        <p:txBody>
          <a:bodyPr wrap="square" rtlCol="0">
            <a:spAutoFit/>
          </a:bodyPr>
          <a:lstStyle/>
          <a:p>
            <a:pPr marL="457200" indent="-457200" algn="ctr">
              <a:buFont typeface="Wingdings" panose="05000000000000000000" pitchFamily="2" charset="2"/>
              <a:buChar char="Ø"/>
            </a:pPr>
            <a:r>
              <a:rPr lang="en-CA" sz="3200" dirty="0"/>
              <a:t>Confiance fondée sur la réciprocité</a:t>
            </a:r>
          </a:p>
        </p:txBody>
      </p:sp>
    </p:spTree>
    <p:extLst>
      <p:ext uri="{BB962C8B-B14F-4D97-AF65-F5344CB8AC3E}">
        <p14:creationId xmlns:p14="http://schemas.microsoft.com/office/powerpoint/2010/main" val="303744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215400"/>
            <a:ext cx="1970152" cy="191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23" y="620688"/>
            <a:ext cx="8568952" cy="954107"/>
          </a:xfrm>
          <a:prstGeom prst="rect">
            <a:avLst/>
          </a:prstGeom>
          <a:noFill/>
        </p:spPr>
        <p:txBody>
          <a:bodyPr wrap="square" rtlCol="0">
            <a:spAutoFit/>
          </a:bodyPr>
          <a:lstStyle/>
          <a:p>
            <a:pPr algn="ctr"/>
            <a:endParaRPr lang="en-CA" sz="2800" b="1" dirty="0"/>
          </a:p>
          <a:p>
            <a:pPr algn="ctr"/>
            <a:r>
              <a:rPr lang="en-CA" sz="2800" b="1" dirty="0"/>
              <a:t>Transformer la communication en Conversation</a:t>
            </a:r>
          </a:p>
        </p:txBody>
      </p:sp>
      <p:sp>
        <p:nvSpPr>
          <p:cNvPr id="4" name="Rectangle 3"/>
          <p:cNvSpPr/>
          <p:nvPr/>
        </p:nvSpPr>
        <p:spPr>
          <a:xfrm>
            <a:off x="467544" y="1339443"/>
            <a:ext cx="8352928" cy="4154984"/>
          </a:xfrm>
          <a:prstGeom prst="rect">
            <a:avLst/>
          </a:prstGeom>
        </p:spPr>
        <p:txBody>
          <a:bodyPr wrap="square">
            <a:spAutoFit/>
          </a:bodyPr>
          <a:lstStyle/>
          <a:p>
            <a:endParaRPr lang="en-CA" sz="2400" dirty="0"/>
          </a:p>
          <a:p>
            <a:r>
              <a:rPr lang="en-CA" sz="2000" dirty="0"/>
              <a:t>Le site web Kiwanis One a une présentation Power Point intitulée “Transformer la communication en conversation”.</a:t>
            </a:r>
          </a:p>
          <a:p>
            <a:r>
              <a:rPr lang="en-CA" sz="2000" dirty="0"/>
              <a:t>Certaines des affirmations suivantes proviennent de cette présentation.</a:t>
            </a:r>
          </a:p>
          <a:p>
            <a:pPr marL="171450" indent="-171450">
              <a:buFont typeface="Wingdings" panose="05000000000000000000" pitchFamily="2" charset="2"/>
              <a:buChar char="Ø"/>
            </a:pPr>
            <a:r>
              <a:rPr lang="en-CA" sz="2000" dirty="0"/>
              <a:t>La communication exprime, les conversations échangent.</a:t>
            </a:r>
          </a:p>
          <a:p>
            <a:pPr marL="171450" indent="-171450">
              <a:buFont typeface="Wingdings" panose="05000000000000000000" pitchFamily="2" charset="2"/>
              <a:buChar char="Ø"/>
            </a:pPr>
            <a:r>
              <a:rPr lang="en-CA" sz="2000" dirty="0"/>
              <a:t>La communication est généralement à sens unique, la conversations est dans les deux sens.</a:t>
            </a:r>
          </a:p>
          <a:p>
            <a:pPr marL="171450" indent="-171450">
              <a:buFont typeface="Wingdings" panose="05000000000000000000" pitchFamily="2" charset="2"/>
              <a:buChar char="Ø"/>
            </a:pPr>
            <a:r>
              <a:rPr lang="en-CA" sz="2000" dirty="0"/>
              <a:t>La communication distribue l’information, la conversation crée la compréhension.</a:t>
            </a:r>
          </a:p>
          <a:p>
            <a:pPr marL="171450" indent="-171450">
              <a:buFont typeface="Wingdings" panose="05000000000000000000" pitchFamily="2" charset="2"/>
              <a:buChar char="Ø"/>
            </a:pPr>
            <a:r>
              <a:rPr lang="en-CA" sz="2000" dirty="0"/>
              <a:t>La communication est souvent stérile, la conversation est personnelle.</a:t>
            </a:r>
          </a:p>
          <a:p>
            <a:pPr marL="171450" indent="-171450">
              <a:buFont typeface="Wingdings" panose="05000000000000000000" pitchFamily="2" charset="2"/>
              <a:buChar char="Ø"/>
            </a:pPr>
            <a:r>
              <a:rPr lang="en-CA" sz="2000" dirty="0"/>
              <a:t>La conversation est plus efficace que la communication.</a:t>
            </a:r>
          </a:p>
          <a:p>
            <a:pPr marL="171450" indent="-171450">
              <a:buFont typeface="Wingdings" panose="05000000000000000000" pitchFamily="2" charset="2"/>
              <a:buChar char="Ø"/>
            </a:pPr>
            <a:r>
              <a:rPr lang="en-CA" sz="2000" dirty="0"/>
              <a:t>La conversation développe des relations.</a:t>
            </a:r>
          </a:p>
          <a:p>
            <a:pPr marL="171450" indent="-171450">
              <a:buFont typeface="Wingdings" panose="05000000000000000000" pitchFamily="2" charset="2"/>
              <a:buChar char="Ø"/>
            </a:pPr>
            <a:r>
              <a:rPr lang="en-CA" sz="2000" dirty="0"/>
              <a:t>Les grands leaders ont de grandes conversations &amp; de grandes relations.</a:t>
            </a:r>
          </a:p>
        </p:txBody>
      </p:sp>
    </p:spTree>
    <p:extLst>
      <p:ext uri="{BB962C8B-B14F-4D97-AF65-F5344CB8AC3E}">
        <p14:creationId xmlns:p14="http://schemas.microsoft.com/office/powerpoint/2010/main" val="369943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7704856" cy="5940088"/>
          </a:xfrm>
          <a:prstGeom prst="rect">
            <a:avLst/>
          </a:prstGeom>
          <a:noFill/>
        </p:spPr>
        <p:txBody>
          <a:bodyPr wrap="square" rtlCol="0">
            <a:spAutoFit/>
          </a:bodyPr>
          <a:lstStyle/>
          <a:p>
            <a:pPr algn="ctr"/>
            <a:r>
              <a:rPr lang="en-CA" sz="3200" b="1" dirty="0"/>
              <a:t>DOUZE pistes pour aider la Communication et la Conversation</a:t>
            </a:r>
          </a:p>
          <a:p>
            <a:r>
              <a:rPr lang="en-CA" sz="3200" b="1" dirty="0"/>
              <a:t>#1</a:t>
            </a:r>
          </a:p>
          <a:p>
            <a:pPr marL="457200" indent="-457200">
              <a:buFont typeface="Wingdings" panose="05000000000000000000" pitchFamily="2" charset="2"/>
              <a:buChar char="Ø"/>
            </a:pPr>
            <a:r>
              <a:rPr lang="en-CA" sz="2800" dirty="0"/>
              <a:t>Rappel régulier sur les changements – </a:t>
            </a:r>
          </a:p>
          <a:p>
            <a:r>
              <a:rPr lang="en-CA" sz="2800" dirty="0"/>
              <a:t>     adresse électronique /postale, etc.</a:t>
            </a:r>
          </a:p>
          <a:p>
            <a:pPr marL="457200" indent="-457200">
              <a:buFont typeface="Wingdings" panose="05000000000000000000" pitchFamily="2" charset="2"/>
              <a:buChar char="Ø"/>
            </a:pPr>
            <a:r>
              <a:rPr lang="en-CA" sz="2800" dirty="0"/>
              <a:t>Utilisez les courriels pour informer les membres.</a:t>
            </a:r>
          </a:p>
          <a:p>
            <a:pPr marL="457200" indent="-457200">
              <a:buFont typeface="Wingdings" panose="05000000000000000000" pitchFamily="2" charset="2"/>
              <a:buChar char="Ø"/>
            </a:pPr>
            <a:r>
              <a:rPr lang="en-CA" sz="2800" dirty="0"/>
              <a:t>Utilisez les imprimés pour ceux qui n’utilisent pas la technologie électronique.</a:t>
            </a:r>
          </a:p>
          <a:p>
            <a:pPr marL="457200" indent="-457200">
              <a:buFont typeface="Wingdings" panose="05000000000000000000" pitchFamily="2" charset="2"/>
              <a:buChar char="Ø"/>
            </a:pPr>
            <a:r>
              <a:rPr lang="en-CA" sz="2800" dirty="0"/>
              <a:t>Utilisez “confirmation de réception / lecture” seulement pour les informations importantes envoyées par courriel.</a:t>
            </a:r>
          </a:p>
          <a:p>
            <a:pPr marL="457200" indent="-457200" algn="ctr">
              <a:buFont typeface="Wingdings" panose="05000000000000000000" pitchFamily="2" charset="2"/>
              <a:buChar char="Ø"/>
            </a:pPr>
            <a:endParaRPr lang="en-CA" sz="3200" dirty="0"/>
          </a:p>
        </p:txBody>
      </p:sp>
    </p:spTree>
    <p:extLst>
      <p:ext uri="{BB962C8B-B14F-4D97-AF65-F5344CB8AC3E}">
        <p14:creationId xmlns:p14="http://schemas.microsoft.com/office/powerpoint/2010/main" val="339222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78" y="692696"/>
            <a:ext cx="7918450" cy="380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496346"/>
            <a:ext cx="7918450" cy="195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1124744"/>
            <a:ext cx="648072" cy="584775"/>
          </a:xfrm>
          <a:prstGeom prst="rect">
            <a:avLst/>
          </a:prstGeom>
          <a:noFill/>
        </p:spPr>
        <p:txBody>
          <a:bodyPr wrap="square" rtlCol="0">
            <a:spAutoFit/>
          </a:bodyPr>
          <a:lstStyle/>
          <a:p>
            <a:r>
              <a:rPr lang="en-CA" sz="3200" b="1" dirty="0"/>
              <a:t>#2</a:t>
            </a:r>
          </a:p>
        </p:txBody>
      </p:sp>
    </p:spTree>
    <p:extLst>
      <p:ext uri="{BB962C8B-B14F-4D97-AF65-F5344CB8AC3E}">
        <p14:creationId xmlns:p14="http://schemas.microsoft.com/office/powerpoint/2010/main" val="303200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268760"/>
            <a:ext cx="8108950"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99592" y="836712"/>
            <a:ext cx="720080" cy="584775"/>
          </a:xfrm>
          <a:prstGeom prst="rect">
            <a:avLst/>
          </a:prstGeom>
          <a:noFill/>
        </p:spPr>
        <p:txBody>
          <a:bodyPr wrap="square" rtlCol="0">
            <a:spAutoFit/>
          </a:bodyPr>
          <a:lstStyle/>
          <a:p>
            <a:r>
              <a:rPr lang="en-CA" sz="3200" b="1" dirty="0"/>
              <a:t>#3</a:t>
            </a:r>
          </a:p>
        </p:txBody>
      </p:sp>
    </p:spTree>
    <p:extLst>
      <p:ext uri="{BB962C8B-B14F-4D97-AF65-F5344CB8AC3E}">
        <p14:creationId xmlns:p14="http://schemas.microsoft.com/office/powerpoint/2010/main" val="311859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616" y="1183430"/>
            <a:ext cx="4010744" cy="401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775448"/>
            <a:ext cx="7200800" cy="2062103"/>
          </a:xfrm>
          <a:prstGeom prst="rect">
            <a:avLst/>
          </a:prstGeom>
          <a:noFill/>
        </p:spPr>
        <p:txBody>
          <a:bodyPr wrap="square" rtlCol="0">
            <a:spAutoFit/>
          </a:bodyPr>
          <a:lstStyle/>
          <a:p>
            <a:pPr algn="ctr"/>
            <a:r>
              <a:rPr lang="en-CA" sz="3200" dirty="0"/>
              <a:t>Les Lieutenants-gouverneur jouent un rôle important dans les communications,  tout comme le Président et le Secrétaire de votre club.</a:t>
            </a:r>
          </a:p>
        </p:txBody>
      </p:sp>
      <p:sp>
        <p:nvSpPr>
          <p:cNvPr id="3" name="TextBox 2"/>
          <p:cNvSpPr txBox="1"/>
          <p:nvPr/>
        </p:nvSpPr>
        <p:spPr>
          <a:xfrm>
            <a:off x="1187624" y="908720"/>
            <a:ext cx="6552728" cy="584775"/>
          </a:xfrm>
          <a:prstGeom prst="rect">
            <a:avLst/>
          </a:prstGeom>
          <a:noFill/>
        </p:spPr>
        <p:txBody>
          <a:bodyPr wrap="square" rtlCol="0">
            <a:spAutoFit/>
          </a:bodyPr>
          <a:lstStyle/>
          <a:p>
            <a:pPr algn="ctr"/>
            <a:r>
              <a:rPr lang="en-CA" sz="3200" dirty="0"/>
              <a:t>J’ai de l’information pour vous!</a:t>
            </a:r>
          </a:p>
        </p:txBody>
      </p:sp>
      <p:sp>
        <p:nvSpPr>
          <p:cNvPr id="4" name="TextBox 3"/>
          <p:cNvSpPr txBox="1"/>
          <p:nvPr/>
        </p:nvSpPr>
        <p:spPr>
          <a:xfrm>
            <a:off x="467544" y="764704"/>
            <a:ext cx="720080" cy="584775"/>
          </a:xfrm>
          <a:prstGeom prst="rect">
            <a:avLst/>
          </a:prstGeom>
          <a:noFill/>
        </p:spPr>
        <p:txBody>
          <a:bodyPr wrap="square" rtlCol="0">
            <a:spAutoFit/>
          </a:bodyPr>
          <a:lstStyle/>
          <a:p>
            <a:r>
              <a:rPr lang="en-CA" sz="3200" b="1" dirty="0"/>
              <a:t>#4</a:t>
            </a:r>
          </a:p>
        </p:txBody>
      </p:sp>
    </p:spTree>
    <p:extLst>
      <p:ext uri="{BB962C8B-B14F-4D97-AF65-F5344CB8AC3E}">
        <p14:creationId xmlns:p14="http://schemas.microsoft.com/office/powerpoint/2010/main" val="27723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63051"/>
            <a:ext cx="4514800" cy="45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20072" y="1696957"/>
            <a:ext cx="3384376" cy="2246769"/>
          </a:xfrm>
          <a:prstGeom prst="rect">
            <a:avLst/>
          </a:prstGeom>
          <a:noFill/>
        </p:spPr>
        <p:txBody>
          <a:bodyPr wrap="square" rtlCol="0">
            <a:spAutoFit/>
          </a:bodyPr>
          <a:lstStyle/>
          <a:p>
            <a:pPr marL="457200" indent="-457200">
              <a:buFont typeface="Wingdings" panose="05000000000000000000" pitchFamily="2" charset="2"/>
              <a:buChar char="Ø"/>
            </a:pPr>
            <a:r>
              <a:rPr lang="en-CA" sz="2800" dirty="0"/>
              <a:t>Courts rapports des comités aux réunions.</a:t>
            </a:r>
          </a:p>
          <a:p>
            <a:pPr marL="457200" indent="-457200">
              <a:buFont typeface="Wingdings" panose="05000000000000000000" pitchFamily="2" charset="2"/>
              <a:buChar char="Ø"/>
            </a:pPr>
            <a:r>
              <a:rPr lang="en-CA" sz="2800" dirty="0"/>
              <a:t>Compte-rendu de vos succès.</a:t>
            </a:r>
          </a:p>
        </p:txBody>
      </p:sp>
      <p:sp>
        <p:nvSpPr>
          <p:cNvPr id="3" name="TextBox 2"/>
          <p:cNvSpPr txBox="1"/>
          <p:nvPr/>
        </p:nvSpPr>
        <p:spPr>
          <a:xfrm>
            <a:off x="421463" y="4941168"/>
            <a:ext cx="7704856" cy="1815882"/>
          </a:xfrm>
          <a:prstGeom prst="rect">
            <a:avLst/>
          </a:prstGeom>
          <a:noFill/>
        </p:spPr>
        <p:txBody>
          <a:bodyPr wrap="square" rtlCol="0">
            <a:spAutoFit/>
          </a:bodyPr>
          <a:lstStyle/>
          <a:p>
            <a:pPr marL="457200" indent="-457200">
              <a:buFont typeface="Wingdings" panose="05000000000000000000" pitchFamily="2" charset="2"/>
              <a:buChar char="Ø"/>
            </a:pPr>
            <a:r>
              <a:rPr lang="en-CA" sz="2800" dirty="0"/>
              <a:t>Maintenir des occasions de visibilité pour les projets de service.  </a:t>
            </a:r>
          </a:p>
          <a:p>
            <a:pPr marL="457200" indent="-457200">
              <a:buFont typeface="Wingdings" panose="05000000000000000000" pitchFamily="2" charset="2"/>
              <a:buChar char="Ø"/>
            </a:pPr>
            <a:r>
              <a:rPr lang="en-CA" sz="2800" dirty="0"/>
              <a:t>Faire savoir aux membres que nous sommes actifs et rendons des services utiles.</a:t>
            </a:r>
          </a:p>
        </p:txBody>
      </p:sp>
      <p:sp>
        <p:nvSpPr>
          <p:cNvPr id="4" name="TextBox 3"/>
          <p:cNvSpPr txBox="1"/>
          <p:nvPr/>
        </p:nvSpPr>
        <p:spPr>
          <a:xfrm>
            <a:off x="611560" y="963051"/>
            <a:ext cx="792088" cy="584775"/>
          </a:xfrm>
          <a:prstGeom prst="rect">
            <a:avLst/>
          </a:prstGeom>
          <a:noFill/>
        </p:spPr>
        <p:txBody>
          <a:bodyPr wrap="square" rtlCol="0">
            <a:spAutoFit/>
          </a:bodyPr>
          <a:lstStyle/>
          <a:p>
            <a:r>
              <a:rPr lang="en-CA" sz="3200" b="1" dirty="0"/>
              <a:t>#5</a:t>
            </a:r>
          </a:p>
        </p:txBody>
      </p:sp>
    </p:spTree>
    <p:extLst>
      <p:ext uri="{BB962C8B-B14F-4D97-AF65-F5344CB8AC3E}">
        <p14:creationId xmlns:p14="http://schemas.microsoft.com/office/powerpoint/2010/main" val="138297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sinesspeople at a strategic planning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4133056" cy="4133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1268760"/>
            <a:ext cx="3888432" cy="4832092"/>
          </a:xfrm>
          <a:prstGeom prst="rect">
            <a:avLst/>
          </a:prstGeom>
          <a:noFill/>
        </p:spPr>
        <p:txBody>
          <a:bodyPr wrap="square" rtlCol="0">
            <a:spAutoFit/>
          </a:bodyPr>
          <a:lstStyle/>
          <a:p>
            <a:pPr marL="457200" indent="-457200">
              <a:buFont typeface="Wingdings" panose="05000000000000000000" pitchFamily="2" charset="2"/>
              <a:buChar char="Ø"/>
            </a:pPr>
            <a:r>
              <a:rPr lang="en-CA" sz="2800" dirty="0"/>
              <a:t>Rencontre d’affaires, une fois par mois, immédiatement après la rencontre des Directeurs.</a:t>
            </a:r>
          </a:p>
          <a:p>
            <a:pPr marL="457200" indent="-457200">
              <a:buFont typeface="Wingdings" panose="05000000000000000000" pitchFamily="2" charset="2"/>
              <a:buChar char="Ø"/>
            </a:pPr>
            <a:r>
              <a:rPr lang="en-CA" sz="2800" dirty="0"/>
              <a:t>Rapport sur les activités.</a:t>
            </a:r>
          </a:p>
          <a:p>
            <a:pPr marL="457200" indent="-457200">
              <a:buFont typeface="Wingdings" panose="05000000000000000000" pitchFamily="2" charset="2"/>
              <a:buChar char="Ø"/>
            </a:pPr>
            <a:r>
              <a:rPr lang="en-CA" sz="2800" dirty="0"/>
              <a:t>Analyse des besoins / forces du club.</a:t>
            </a:r>
          </a:p>
          <a:p>
            <a:pPr marL="457200" indent="-457200">
              <a:buFont typeface="Wingdings" panose="05000000000000000000" pitchFamily="2" charset="2"/>
              <a:buChar char="Ø"/>
            </a:pPr>
            <a:r>
              <a:rPr lang="en-CA" sz="2800" dirty="0"/>
              <a:t>Aborder les problèmes.</a:t>
            </a:r>
          </a:p>
        </p:txBody>
      </p:sp>
      <p:sp>
        <p:nvSpPr>
          <p:cNvPr id="3" name="TextBox 2"/>
          <p:cNvSpPr txBox="1"/>
          <p:nvPr/>
        </p:nvSpPr>
        <p:spPr>
          <a:xfrm>
            <a:off x="683568" y="620688"/>
            <a:ext cx="792088" cy="584775"/>
          </a:xfrm>
          <a:prstGeom prst="rect">
            <a:avLst/>
          </a:prstGeom>
          <a:noFill/>
        </p:spPr>
        <p:txBody>
          <a:bodyPr wrap="square" rtlCol="0">
            <a:spAutoFit/>
          </a:bodyPr>
          <a:lstStyle/>
          <a:p>
            <a:r>
              <a:rPr lang="en-CA" sz="3200" b="1" dirty="0"/>
              <a:t>#6</a:t>
            </a:r>
          </a:p>
        </p:txBody>
      </p:sp>
    </p:spTree>
    <p:extLst>
      <p:ext uri="{BB962C8B-B14F-4D97-AF65-F5344CB8AC3E}">
        <p14:creationId xmlns:p14="http://schemas.microsoft.com/office/powerpoint/2010/main" val="2657526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1429</Words>
  <Application>Microsoft Office PowerPoint</Application>
  <PresentationFormat>On-screen Show (4:3)</PresentationFormat>
  <Paragraphs>118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Wingdings</vt:lpstr>
      <vt:lpstr>Wingdings 2</vt:lpstr>
      <vt:lpstr>Flow</vt:lpstr>
      <vt:lpstr> </vt:lpstr>
      <vt:lpstr>Communication ou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Owner</dc:creator>
  <cp:lastModifiedBy>Sheila</cp:lastModifiedBy>
  <cp:revision>60</cp:revision>
  <dcterms:created xsi:type="dcterms:W3CDTF">2013-09-25T13:39:11Z</dcterms:created>
  <dcterms:modified xsi:type="dcterms:W3CDTF">2016-12-31T16:02:21Z</dcterms:modified>
</cp:coreProperties>
</file>