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7"/>
  </p:notesMasterIdLst>
  <p:handoutMasterIdLst>
    <p:handoutMasterId r:id="rId38"/>
  </p:handoutMasterIdLst>
  <p:sldIdLst>
    <p:sldId id="256" r:id="rId2"/>
    <p:sldId id="274" r:id="rId3"/>
    <p:sldId id="356" r:id="rId4"/>
    <p:sldId id="357" r:id="rId5"/>
    <p:sldId id="338" r:id="rId6"/>
    <p:sldId id="342" r:id="rId7"/>
    <p:sldId id="343" r:id="rId8"/>
    <p:sldId id="321" r:id="rId9"/>
    <p:sldId id="344" r:id="rId10"/>
    <p:sldId id="345" r:id="rId11"/>
    <p:sldId id="323" r:id="rId12"/>
    <p:sldId id="325" r:id="rId13"/>
    <p:sldId id="346" r:id="rId14"/>
    <p:sldId id="326" r:id="rId15"/>
    <p:sldId id="337" r:id="rId16"/>
    <p:sldId id="348" r:id="rId17"/>
    <p:sldId id="336" r:id="rId18"/>
    <p:sldId id="298" r:id="rId19"/>
    <p:sldId id="349" r:id="rId20"/>
    <p:sldId id="324" r:id="rId21"/>
    <p:sldId id="351" r:id="rId22"/>
    <p:sldId id="350" r:id="rId23"/>
    <p:sldId id="322" r:id="rId24"/>
    <p:sldId id="315" r:id="rId25"/>
    <p:sldId id="339" r:id="rId26"/>
    <p:sldId id="330" r:id="rId27"/>
    <p:sldId id="355" r:id="rId28"/>
    <p:sldId id="354" r:id="rId29"/>
    <p:sldId id="358" r:id="rId30"/>
    <p:sldId id="328" r:id="rId31"/>
    <p:sldId id="329" r:id="rId32"/>
    <p:sldId id="296" r:id="rId33"/>
    <p:sldId id="331" r:id="rId34"/>
    <p:sldId id="334" r:id="rId35"/>
    <p:sldId id="335" r:id="rId3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anose="020B0604030504040204" pitchFamily="34"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Verdana" panose="020B0604030504040204" pitchFamily="34"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Verdana" panose="020B0604030504040204" pitchFamily="34"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Verdana" panose="020B0604030504040204" pitchFamily="34"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99CCFF"/>
    <a:srgbClr val="3399FF"/>
    <a:srgbClr val="FFCC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1" autoAdjust="0"/>
    <p:restoredTop sz="62593" autoAdjust="0"/>
  </p:normalViewPr>
  <p:slideViewPr>
    <p:cSldViewPr>
      <p:cViewPr varScale="1">
        <p:scale>
          <a:sx n="45" d="100"/>
          <a:sy n="45" d="100"/>
        </p:scale>
        <p:origin x="9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62"/>
    </p:cViewPr>
  </p:sorterViewPr>
  <p:notesViewPr>
    <p:cSldViewPr>
      <p:cViewPr>
        <p:scale>
          <a:sx n="75" d="100"/>
          <a:sy n="75" d="100"/>
        </p:scale>
        <p:origin x="-2040" y="3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EFC6F-3E9B-4E7C-9589-3361EE16887E}" type="doc">
      <dgm:prSet loTypeId="urn:microsoft.com/office/officeart/2005/8/layout/pyramid3" loCatId="pyramid" qsTypeId="urn:microsoft.com/office/officeart/2005/8/quickstyle/simple4" qsCatId="simple" csTypeId="urn:microsoft.com/office/officeart/2005/8/colors/colorful1#1" csCatId="colorful" phldr="1"/>
      <dgm:spPr/>
    </dgm:pt>
    <dgm:pt modelId="{D0F752F8-2B0A-4364-ABD9-2C70509C093F}">
      <dgm:prSet phldrT="[Text]" custT="1"/>
      <dgm:spPr/>
      <dgm:t>
        <a:bodyPr/>
        <a:lstStyle/>
        <a:p>
          <a:r>
            <a:rPr lang="en-US" sz="1200" b="1" dirty="0">
              <a:solidFill>
                <a:schemeClr val="tx1"/>
              </a:solidFill>
              <a:effectLst>
                <a:outerShdw blurRad="38100" dist="38100" dir="2700000" algn="tl">
                  <a:srgbClr val="000000">
                    <a:alpha val="43137"/>
                  </a:srgbClr>
                </a:outerShdw>
              </a:effectLst>
              <a:latin typeface="Palatino Linotype" pitchFamily="18" charset="0"/>
            </a:rPr>
            <a:t>Kiwanis</a:t>
          </a:r>
          <a:br>
            <a:rPr lang="en-US" sz="1200" b="1" dirty="0">
              <a:solidFill>
                <a:schemeClr val="tx1"/>
              </a:solidFill>
              <a:effectLst>
                <a:outerShdw blurRad="38100" dist="38100" dir="2700000" algn="tl">
                  <a:srgbClr val="000000">
                    <a:alpha val="43137"/>
                  </a:srgbClr>
                </a:outerShdw>
              </a:effectLst>
              <a:latin typeface="Palatino Linotype" pitchFamily="18" charset="0"/>
            </a:rPr>
          </a:br>
          <a:r>
            <a:rPr lang="en-US" sz="1200" b="1" dirty="0">
              <a:solidFill>
                <a:schemeClr val="tx1"/>
              </a:solidFill>
              <a:effectLst>
                <a:outerShdw blurRad="38100" dist="38100" dir="2700000" algn="tl">
                  <a:srgbClr val="000000">
                    <a:alpha val="43137"/>
                  </a:srgbClr>
                </a:outerShdw>
              </a:effectLst>
              <a:latin typeface="Palatino Linotype" pitchFamily="18" charset="0"/>
            </a:rPr>
            <a:t>Clubs</a:t>
          </a:r>
        </a:p>
      </dgm:t>
    </dgm:pt>
    <dgm:pt modelId="{72D70620-FF23-4AC3-B9D4-242897E99C90}" type="parTrans" cxnId="{15D58EAF-56E4-40ED-953B-BD59A5BF17EF}">
      <dgm:prSet/>
      <dgm:spPr/>
      <dgm:t>
        <a:bodyPr/>
        <a:lstStyle/>
        <a:p>
          <a:endParaRPr lang="en-US" sz="1200">
            <a:solidFill>
              <a:schemeClr val="bg1"/>
            </a:solidFill>
          </a:endParaRPr>
        </a:p>
      </dgm:t>
    </dgm:pt>
    <dgm:pt modelId="{271EE48A-603D-456A-A0D2-F700A9AD70BA}" type="sibTrans" cxnId="{15D58EAF-56E4-40ED-953B-BD59A5BF17EF}">
      <dgm:prSet/>
      <dgm:spPr/>
      <dgm:t>
        <a:bodyPr/>
        <a:lstStyle/>
        <a:p>
          <a:endParaRPr lang="en-US" sz="1200">
            <a:solidFill>
              <a:schemeClr val="bg1"/>
            </a:solidFill>
          </a:endParaRPr>
        </a:p>
      </dgm:t>
    </dgm:pt>
    <dgm:pt modelId="{6C74FCD9-BAFC-48EB-9823-330738173FD8}">
      <dgm:prSet phldrT="[Text]" custT="1"/>
      <dgm:spPr/>
      <dgm:t>
        <a:bodyPr/>
        <a:lstStyle/>
        <a:p>
          <a:r>
            <a:rPr lang="en-US" sz="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dirty="0">
              <a:solidFill>
                <a:schemeClr val="bg1"/>
              </a:solidFill>
              <a:effectLst>
                <a:outerShdw blurRad="38100" dist="38100" dir="2700000" algn="tl">
                  <a:srgbClr val="000000">
                    <a:alpha val="43137"/>
                  </a:srgbClr>
                </a:outerShdw>
              </a:effectLst>
              <a:latin typeface="Palatino Linotype" pitchFamily="18" charset="0"/>
            </a:rPr>
          </a:br>
          <a:r>
            <a:rPr lang="en-US" sz="1200" dirty="0">
              <a:solidFill>
                <a:schemeClr val="bg1"/>
              </a:solidFill>
              <a:effectLst>
                <a:outerShdw blurRad="38100" dist="38100" dir="2700000" algn="tl">
                  <a:srgbClr val="000000">
                    <a:alpha val="43137"/>
                  </a:srgbClr>
                </a:outerShdw>
              </a:effectLst>
              <a:latin typeface="Palatino Linotype" pitchFamily="18" charset="0"/>
            </a:rPr>
            <a:t>Districts</a:t>
          </a:r>
        </a:p>
      </dgm:t>
    </dgm:pt>
    <dgm:pt modelId="{4991C83B-3E3C-4EE9-95BF-D7B251E14435}" type="parTrans" cxnId="{44286417-3D7A-48F5-8B70-6CEA75C766D0}">
      <dgm:prSet/>
      <dgm:spPr/>
      <dgm:t>
        <a:bodyPr/>
        <a:lstStyle/>
        <a:p>
          <a:endParaRPr lang="en-US" sz="1200">
            <a:solidFill>
              <a:schemeClr val="bg1"/>
            </a:solidFill>
          </a:endParaRPr>
        </a:p>
      </dgm:t>
    </dgm:pt>
    <dgm:pt modelId="{A6F1EF48-1C0C-419A-8B67-E8A37F74BA38}" type="sibTrans" cxnId="{44286417-3D7A-48F5-8B70-6CEA75C766D0}">
      <dgm:prSet/>
      <dgm:spPr/>
      <dgm:t>
        <a:bodyPr/>
        <a:lstStyle/>
        <a:p>
          <a:endParaRPr lang="en-US" sz="1200">
            <a:solidFill>
              <a:schemeClr val="bg1"/>
            </a:solidFill>
          </a:endParaRPr>
        </a:p>
      </dgm:t>
    </dgm:pt>
    <dgm:pt modelId="{C05CE720-4172-4800-8321-64EA94FB4516}">
      <dgm:prSet phldrT="[Text]" custT="1"/>
      <dgm:spPr/>
      <dgm:t>
        <a:bodyPr/>
        <a:lstStyle/>
        <a:p>
          <a:r>
            <a:rPr lang="en-US" sz="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dirty="0">
              <a:solidFill>
                <a:schemeClr val="bg1"/>
              </a:solidFill>
              <a:effectLst>
                <a:outerShdw blurRad="38100" dist="38100" dir="2700000" algn="tl">
                  <a:srgbClr val="000000">
                    <a:alpha val="43137"/>
                  </a:srgbClr>
                </a:outerShdw>
              </a:effectLst>
              <a:latin typeface="Palatino Linotype" pitchFamily="18" charset="0"/>
            </a:rPr>
          </a:br>
          <a:r>
            <a:rPr lang="en-US" sz="1200" dirty="0">
              <a:solidFill>
                <a:schemeClr val="bg1"/>
              </a:solidFill>
              <a:effectLst>
                <a:outerShdw blurRad="38100" dist="38100" dir="2700000" algn="tl">
                  <a:srgbClr val="000000">
                    <a:alpha val="43137"/>
                  </a:srgbClr>
                </a:outerShdw>
              </a:effectLst>
              <a:latin typeface="Palatino Linotype" pitchFamily="18" charset="0"/>
            </a:rPr>
            <a:t>International</a:t>
          </a:r>
        </a:p>
      </dgm:t>
    </dgm:pt>
    <dgm:pt modelId="{9CD7DA06-268F-4E13-AC6A-0C8C8436B68F}" type="parTrans" cxnId="{14CE98A9-4F53-4548-BEE3-30C26C47C118}">
      <dgm:prSet/>
      <dgm:spPr/>
      <dgm:t>
        <a:bodyPr/>
        <a:lstStyle/>
        <a:p>
          <a:endParaRPr lang="en-US" sz="1200">
            <a:solidFill>
              <a:schemeClr val="bg1"/>
            </a:solidFill>
          </a:endParaRPr>
        </a:p>
      </dgm:t>
    </dgm:pt>
    <dgm:pt modelId="{96F379BB-3D59-4D8F-AFBD-F5ED8507B42F}" type="sibTrans" cxnId="{14CE98A9-4F53-4548-BEE3-30C26C47C118}">
      <dgm:prSet/>
      <dgm:spPr/>
      <dgm:t>
        <a:bodyPr/>
        <a:lstStyle/>
        <a:p>
          <a:endParaRPr lang="en-US" sz="1200">
            <a:solidFill>
              <a:schemeClr val="bg1"/>
            </a:solidFill>
          </a:endParaRPr>
        </a:p>
      </dgm:t>
    </dgm:pt>
    <dgm:pt modelId="{8AEC2986-D38F-4797-B34B-7C1648E82AB4}" type="pres">
      <dgm:prSet presAssocID="{7A8EFC6F-3E9B-4E7C-9589-3361EE16887E}" presName="Name0" presStyleCnt="0">
        <dgm:presLayoutVars>
          <dgm:dir/>
          <dgm:animLvl val="lvl"/>
          <dgm:resizeHandles val="exact"/>
        </dgm:presLayoutVars>
      </dgm:prSet>
      <dgm:spPr/>
    </dgm:pt>
    <dgm:pt modelId="{08E2AF2D-1FD7-4246-B474-975857CCF33C}" type="pres">
      <dgm:prSet presAssocID="{D0F752F8-2B0A-4364-ABD9-2C70509C093F}" presName="Name8" presStyleCnt="0"/>
      <dgm:spPr/>
    </dgm:pt>
    <dgm:pt modelId="{945CF1DA-4F22-4C29-8AD4-8B4EE3988245}" type="pres">
      <dgm:prSet presAssocID="{D0F752F8-2B0A-4364-ABD9-2C70509C093F}" presName="level" presStyleLbl="node1" presStyleIdx="0" presStyleCnt="3" custScaleY="154545" custLinFactNeighborX="12195">
        <dgm:presLayoutVars>
          <dgm:chMax val="1"/>
          <dgm:bulletEnabled val="1"/>
        </dgm:presLayoutVars>
      </dgm:prSet>
      <dgm:spPr/>
    </dgm:pt>
    <dgm:pt modelId="{128EF35E-AA4F-47DA-BDB6-F9977FFA0E0B}" type="pres">
      <dgm:prSet presAssocID="{D0F752F8-2B0A-4364-ABD9-2C70509C093F}" presName="levelTx" presStyleLbl="revTx" presStyleIdx="0" presStyleCnt="0">
        <dgm:presLayoutVars>
          <dgm:chMax val="1"/>
          <dgm:bulletEnabled val="1"/>
        </dgm:presLayoutVars>
      </dgm:prSet>
      <dgm:spPr/>
    </dgm:pt>
    <dgm:pt modelId="{3E38AB53-B512-48C3-AEEC-96790A8F8F51}" type="pres">
      <dgm:prSet presAssocID="{6C74FCD9-BAFC-48EB-9823-330738173FD8}" presName="Name8" presStyleCnt="0"/>
      <dgm:spPr/>
    </dgm:pt>
    <dgm:pt modelId="{28A67124-A1C5-4207-A1BA-96EBBBC8E99E}" type="pres">
      <dgm:prSet presAssocID="{6C74FCD9-BAFC-48EB-9823-330738173FD8}" presName="level" presStyleLbl="node1" presStyleIdx="1" presStyleCnt="3">
        <dgm:presLayoutVars>
          <dgm:chMax val="1"/>
          <dgm:bulletEnabled val="1"/>
        </dgm:presLayoutVars>
      </dgm:prSet>
      <dgm:spPr/>
    </dgm:pt>
    <dgm:pt modelId="{1AB62B30-B443-4D89-866C-503A5FF03EF9}" type="pres">
      <dgm:prSet presAssocID="{6C74FCD9-BAFC-48EB-9823-330738173FD8}" presName="levelTx" presStyleLbl="revTx" presStyleIdx="0" presStyleCnt="0">
        <dgm:presLayoutVars>
          <dgm:chMax val="1"/>
          <dgm:bulletEnabled val="1"/>
        </dgm:presLayoutVars>
      </dgm:prSet>
      <dgm:spPr/>
    </dgm:pt>
    <dgm:pt modelId="{55D8CC66-1FB9-469D-BF20-3478B39539C7}" type="pres">
      <dgm:prSet presAssocID="{C05CE720-4172-4800-8321-64EA94FB4516}" presName="Name8" presStyleCnt="0"/>
      <dgm:spPr/>
    </dgm:pt>
    <dgm:pt modelId="{D42007E7-0A40-420E-8CB4-659002134EE2}" type="pres">
      <dgm:prSet presAssocID="{C05CE720-4172-4800-8321-64EA94FB4516}" presName="level" presStyleLbl="node1" presStyleIdx="2" presStyleCnt="3">
        <dgm:presLayoutVars>
          <dgm:chMax val="1"/>
          <dgm:bulletEnabled val="1"/>
        </dgm:presLayoutVars>
      </dgm:prSet>
      <dgm:spPr/>
    </dgm:pt>
    <dgm:pt modelId="{D3305702-D97D-4FA4-8CEF-F47832C8C307}" type="pres">
      <dgm:prSet presAssocID="{C05CE720-4172-4800-8321-64EA94FB4516}" presName="levelTx" presStyleLbl="revTx" presStyleIdx="0" presStyleCnt="0">
        <dgm:presLayoutVars>
          <dgm:chMax val="1"/>
          <dgm:bulletEnabled val="1"/>
        </dgm:presLayoutVars>
      </dgm:prSet>
      <dgm:spPr/>
    </dgm:pt>
  </dgm:ptLst>
  <dgm:cxnLst>
    <dgm:cxn modelId="{E411C35A-E248-4EBC-A41F-DB2E9705C91E}" type="presOf" srcId="{7A8EFC6F-3E9B-4E7C-9589-3361EE16887E}" destId="{8AEC2986-D38F-4797-B34B-7C1648E82AB4}" srcOrd="0" destOrd="0" presId="urn:microsoft.com/office/officeart/2005/8/layout/pyramid3"/>
    <dgm:cxn modelId="{14CE98A9-4F53-4548-BEE3-30C26C47C118}" srcId="{7A8EFC6F-3E9B-4E7C-9589-3361EE16887E}" destId="{C05CE720-4172-4800-8321-64EA94FB4516}" srcOrd="2" destOrd="0" parTransId="{9CD7DA06-268F-4E13-AC6A-0C8C8436B68F}" sibTransId="{96F379BB-3D59-4D8F-AFBD-F5ED8507B42F}"/>
    <dgm:cxn modelId="{15D58EAF-56E4-40ED-953B-BD59A5BF17EF}" srcId="{7A8EFC6F-3E9B-4E7C-9589-3361EE16887E}" destId="{D0F752F8-2B0A-4364-ABD9-2C70509C093F}" srcOrd="0" destOrd="0" parTransId="{72D70620-FF23-4AC3-B9D4-242897E99C90}" sibTransId="{271EE48A-603D-456A-A0D2-F700A9AD70BA}"/>
    <dgm:cxn modelId="{E11F8EDD-8974-45F9-BCF1-E476748D9AC4}" type="presOf" srcId="{6C74FCD9-BAFC-48EB-9823-330738173FD8}" destId="{1AB62B30-B443-4D89-866C-503A5FF03EF9}" srcOrd="1" destOrd="0" presId="urn:microsoft.com/office/officeart/2005/8/layout/pyramid3"/>
    <dgm:cxn modelId="{F462E33C-EB29-429D-B00A-0D88059A6DC6}" type="presOf" srcId="{6C74FCD9-BAFC-48EB-9823-330738173FD8}" destId="{28A67124-A1C5-4207-A1BA-96EBBBC8E99E}" srcOrd="0" destOrd="0" presId="urn:microsoft.com/office/officeart/2005/8/layout/pyramid3"/>
    <dgm:cxn modelId="{E1DD251D-467C-49EA-907B-00D49C6887B8}" type="presOf" srcId="{D0F752F8-2B0A-4364-ABD9-2C70509C093F}" destId="{128EF35E-AA4F-47DA-BDB6-F9977FFA0E0B}" srcOrd="1" destOrd="0" presId="urn:microsoft.com/office/officeart/2005/8/layout/pyramid3"/>
    <dgm:cxn modelId="{2E560513-8DDE-416F-85F5-1F98EC8C4455}" type="presOf" srcId="{C05CE720-4172-4800-8321-64EA94FB4516}" destId="{D42007E7-0A40-420E-8CB4-659002134EE2}" srcOrd="0" destOrd="0" presId="urn:microsoft.com/office/officeart/2005/8/layout/pyramid3"/>
    <dgm:cxn modelId="{91ED2592-022F-4A73-B2DE-E840A8B6C75A}" type="presOf" srcId="{C05CE720-4172-4800-8321-64EA94FB4516}" destId="{D3305702-D97D-4FA4-8CEF-F47832C8C307}" srcOrd="1" destOrd="0" presId="urn:microsoft.com/office/officeart/2005/8/layout/pyramid3"/>
    <dgm:cxn modelId="{A242E745-B3E3-430E-A23F-D958E2603F25}" type="presOf" srcId="{D0F752F8-2B0A-4364-ABD9-2C70509C093F}" destId="{945CF1DA-4F22-4C29-8AD4-8B4EE3988245}" srcOrd="0" destOrd="0" presId="urn:microsoft.com/office/officeart/2005/8/layout/pyramid3"/>
    <dgm:cxn modelId="{44286417-3D7A-48F5-8B70-6CEA75C766D0}" srcId="{7A8EFC6F-3E9B-4E7C-9589-3361EE16887E}" destId="{6C74FCD9-BAFC-48EB-9823-330738173FD8}" srcOrd="1" destOrd="0" parTransId="{4991C83B-3E3C-4EE9-95BF-D7B251E14435}" sibTransId="{A6F1EF48-1C0C-419A-8B67-E8A37F74BA38}"/>
    <dgm:cxn modelId="{BA6992E7-C287-4DA8-A6C3-3630F0703F0D}" type="presParOf" srcId="{8AEC2986-D38F-4797-B34B-7C1648E82AB4}" destId="{08E2AF2D-1FD7-4246-B474-975857CCF33C}" srcOrd="0" destOrd="0" presId="urn:microsoft.com/office/officeart/2005/8/layout/pyramid3"/>
    <dgm:cxn modelId="{DFC51061-760F-4FCD-AAEE-5789039EE061}" type="presParOf" srcId="{08E2AF2D-1FD7-4246-B474-975857CCF33C}" destId="{945CF1DA-4F22-4C29-8AD4-8B4EE3988245}" srcOrd="0" destOrd="0" presId="urn:microsoft.com/office/officeart/2005/8/layout/pyramid3"/>
    <dgm:cxn modelId="{573AFD2E-A1EA-4E89-86EE-AA01598CDBFA}" type="presParOf" srcId="{08E2AF2D-1FD7-4246-B474-975857CCF33C}" destId="{128EF35E-AA4F-47DA-BDB6-F9977FFA0E0B}" srcOrd="1" destOrd="0" presId="urn:microsoft.com/office/officeart/2005/8/layout/pyramid3"/>
    <dgm:cxn modelId="{3BB1FD6F-31A5-41BA-B3A9-17F4A457B963}" type="presParOf" srcId="{8AEC2986-D38F-4797-B34B-7C1648E82AB4}" destId="{3E38AB53-B512-48C3-AEEC-96790A8F8F51}" srcOrd="1" destOrd="0" presId="urn:microsoft.com/office/officeart/2005/8/layout/pyramid3"/>
    <dgm:cxn modelId="{F1D691C2-F880-4284-8F78-D8410CC348FA}" type="presParOf" srcId="{3E38AB53-B512-48C3-AEEC-96790A8F8F51}" destId="{28A67124-A1C5-4207-A1BA-96EBBBC8E99E}" srcOrd="0" destOrd="0" presId="urn:microsoft.com/office/officeart/2005/8/layout/pyramid3"/>
    <dgm:cxn modelId="{8DABA781-8119-4AA4-8969-DA8C76145019}" type="presParOf" srcId="{3E38AB53-B512-48C3-AEEC-96790A8F8F51}" destId="{1AB62B30-B443-4D89-866C-503A5FF03EF9}" srcOrd="1" destOrd="0" presId="urn:microsoft.com/office/officeart/2005/8/layout/pyramid3"/>
    <dgm:cxn modelId="{4D2409B5-B3D3-4CE3-9AA7-DB07F3E705FC}" type="presParOf" srcId="{8AEC2986-D38F-4797-B34B-7C1648E82AB4}" destId="{55D8CC66-1FB9-469D-BF20-3478B39539C7}" srcOrd="2" destOrd="0" presId="urn:microsoft.com/office/officeart/2005/8/layout/pyramid3"/>
    <dgm:cxn modelId="{5D2C70C0-137A-47EA-A9EE-2041E52664CB}" type="presParOf" srcId="{55D8CC66-1FB9-469D-BF20-3478B39539C7}" destId="{D42007E7-0A40-420E-8CB4-659002134EE2}" srcOrd="0" destOrd="0" presId="urn:microsoft.com/office/officeart/2005/8/layout/pyramid3"/>
    <dgm:cxn modelId="{7E6EE4D4-E2E1-466B-919C-C221B9D090E3}" type="presParOf" srcId="{55D8CC66-1FB9-469D-BF20-3478B39539C7}" destId="{D3305702-D97D-4FA4-8CEF-F47832C8C30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F1DA-4F22-4C29-8AD4-8B4EE3988245}">
      <dsp:nvSpPr>
        <dsp:cNvPr id="0" name=""/>
        <dsp:cNvSpPr/>
      </dsp:nvSpPr>
      <dsp:spPr>
        <a:xfrm rot="10800000">
          <a:off x="0" y="0"/>
          <a:ext cx="3276601" cy="1299395"/>
        </a:xfrm>
        <a:prstGeom prst="trapezoid">
          <a:avLst>
            <a:gd name="adj" fmla="val 54959"/>
          </a:avLst>
        </a:prstGeom>
        <a:gradFill rotWithShape="0">
          <a:gsLst>
            <a:gs pos="0">
              <a:schemeClr val="accent2">
                <a:hueOff val="0"/>
                <a:satOff val="0"/>
                <a:lumOff val="0"/>
                <a:alphaOff val="0"/>
                <a:shade val="58000"/>
                <a:satMod val="150000"/>
              </a:schemeClr>
            </a:gs>
            <a:gs pos="72000">
              <a:schemeClr val="accent2">
                <a:hueOff val="0"/>
                <a:satOff val="0"/>
                <a:lumOff val="0"/>
                <a:alphaOff val="0"/>
                <a:tint val="90000"/>
                <a:satMod val="135000"/>
              </a:schemeClr>
            </a:gs>
            <a:gs pos="100000">
              <a:schemeClr val="accent2">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outerShdw blurRad="38100" dist="38100" dir="2700000" algn="tl">
                  <a:srgbClr val="000000">
                    <a:alpha val="43137"/>
                  </a:srgbClr>
                </a:outerShdw>
              </a:effectLst>
              <a:latin typeface="Palatino Linotype" pitchFamily="18" charset="0"/>
            </a:rPr>
            <a:t>Kiwanis</a:t>
          </a:r>
          <a:br>
            <a:rPr lang="en-US" sz="1200" b="1" kern="1200" dirty="0">
              <a:solidFill>
                <a:schemeClr val="tx1"/>
              </a:solidFill>
              <a:effectLst>
                <a:outerShdw blurRad="38100" dist="38100" dir="2700000" algn="tl">
                  <a:srgbClr val="000000">
                    <a:alpha val="43137"/>
                  </a:srgbClr>
                </a:outerShdw>
              </a:effectLst>
              <a:latin typeface="Palatino Linotype" pitchFamily="18" charset="0"/>
            </a:rPr>
          </a:br>
          <a:r>
            <a:rPr lang="en-US" sz="1200" b="1" kern="1200" dirty="0">
              <a:solidFill>
                <a:schemeClr val="tx1"/>
              </a:solidFill>
              <a:effectLst>
                <a:outerShdw blurRad="38100" dist="38100" dir="2700000" algn="tl">
                  <a:srgbClr val="000000">
                    <a:alpha val="43137"/>
                  </a:srgbClr>
                </a:outerShdw>
              </a:effectLst>
              <a:latin typeface="Palatino Linotype" pitchFamily="18" charset="0"/>
            </a:rPr>
            <a:t>Clubs</a:t>
          </a:r>
        </a:p>
      </dsp:txBody>
      <dsp:txXfrm rot="-10800000">
        <a:off x="573405" y="0"/>
        <a:ext cx="2129790" cy="1299395"/>
      </dsp:txXfrm>
    </dsp:sp>
    <dsp:sp modelId="{28A67124-A1C5-4207-A1BA-96EBBBC8E99E}">
      <dsp:nvSpPr>
        <dsp:cNvPr id="0" name=""/>
        <dsp:cNvSpPr/>
      </dsp:nvSpPr>
      <dsp:spPr>
        <a:xfrm rot="10800000">
          <a:off x="714129" y="1299395"/>
          <a:ext cx="1848341" cy="840788"/>
        </a:xfrm>
        <a:prstGeom prst="trapezoid">
          <a:avLst>
            <a:gd name="adj" fmla="val 54959"/>
          </a:avLst>
        </a:prstGeom>
        <a:gradFill rotWithShape="0">
          <a:gsLst>
            <a:gs pos="0">
              <a:schemeClr val="accent3">
                <a:hueOff val="0"/>
                <a:satOff val="0"/>
                <a:lumOff val="0"/>
                <a:alphaOff val="0"/>
                <a:shade val="58000"/>
                <a:satMod val="150000"/>
              </a:schemeClr>
            </a:gs>
            <a:gs pos="72000">
              <a:schemeClr val="accent3">
                <a:hueOff val="0"/>
                <a:satOff val="0"/>
                <a:lumOff val="0"/>
                <a:alphaOff val="0"/>
                <a:tint val="90000"/>
                <a:satMod val="135000"/>
              </a:schemeClr>
            </a:gs>
            <a:gs pos="100000">
              <a:schemeClr val="accent3">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kern="1200" dirty="0">
              <a:solidFill>
                <a:schemeClr val="bg1"/>
              </a:solidFill>
              <a:effectLst>
                <a:outerShdw blurRad="38100" dist="38100" dir="2700000" algn="tl">
                  <a:srgbClr val="000000">
                    <a:alpha val="43137"/>
                  </a:srgbClr>
                </a:outerShdw>
              </a:effectLst>
              <a:latin typeface="Palatino Linotype" pitchFamily="18" charset="0"/>
            </a:rPr>
          </a:br>
          <a:r>
            <a:rPr lang="en-US" sz="1200" kern="1200" dirty="0">
              <a:solidFill>
                <a:schemeClr val="bg1"/>
              </a:solidFill>
              <a:effectLst>
                <a:outerShdw blurRad="38100" dist="38100" dir="2700000" algn="tl">
                  <a:srgbClr val="000000">
                    <a:alpha val="43137"/>
                  </a:srgbClr>
                </a:outerShdw>
              </a:effectLst>
              <a:latin typeface="Palatino Linotype" pitchFamily="18" charset="0"/>
            </a:rPr>
            <a:t>Districts</a:t>
          </a:r>
        </a:p>
      </dsp:txBody>
      <dsp:txXfrm rot="-10800000">
        <a:off x="1037589" y="1299395"/>
        <a:ext cx="1201421" cy="840788"/>
      </dsp:txXfrm>
    </dsp:sp>
    <dsp:sp modelId="{D42007E7-0A40-420E-8CB4-659002134EE2}">
      <dsp:nvSpPr>
        <dsp:cNvPr id="0" name=""/>
        <dsp:cNvSpPr/>
      </dsp:nvSpPr>
      <dsp:spPr>
        <a:xfrm rot="10800000">
          <a:off x="1176215" y="2140183"/>
          <a:ext cx="924170" cy="840788"/>
        </a:xfrm>
        <a:prstGeom prst="trapezoid">
          <a:avLst>
            <a:gd name="adj" fmla="val 54959"/>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ffectLst>
                <a:outerShdw blurRad="38100" dist="38100" dir="2700000" algn="tl">
                  <a:srgbClr val="000000">
                    <a:alpha val="43137"/>
                  </a:srgbClr>
                </a:outerShdw>
              </a:effectLst>
              <a:latin typeface="Palatino Linotype" pitchFamily="18" charset="0"/>
            </a:rPr>
            <a:t>Kiwanis</a:t>
          </a:r>
          <a:br>
            <a:rPr lang="en-US" sz="1200" kern="1200" dirty="0">
              <a:solidFill>
                <a:schemeClr val="bg1"/>
              </a:solidFill>
              <a:effectLst>
                <a:outerShdw blurRad="38100" dist="38100" dir="2700000" algn="tl">
                  <a:srgbClr val="000000">
                    <a:alpha val="43137"/>
                  </a:srgbClr>
                </a:outerShdw>
              </a:effectLst>
              <a:latin typeface="Palatino Linotype" pitchFamily="18" charset="0"/>
            </a:rPr>
          </a:br>
          <a:r>
            <a:rPr lang="en-US" sz="1200" kern="1200" dirty="0">
              <a:solidFill>
                <a:schemeClr val="bg1"/>
              </a:solidFill>
              <a:effectLst>
                <a:outerShdw blurRad="38100" dist="38100" dir="2700000" algn="tl">
                  <a:srgbClr val="000000">
                    <a:alpha val="43137"/>
                  </a:srgbClr>
                </a:outerShdw>
              </a:effectLst>
              <a:latin typeface="Palatino Linotype" pitchFamily="18" charset="0"/>
            </a:rPr>
            <a:t>International</a:t>
          </a:r>
        </a:p>
      </dsp:txBody>
      <dsp:txXfrm rot="-10800000">
        <a:off x="1176215" y="2140183"/>
        <a:ext cx="924170" cy="8407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cs typeface="Times New Roman" charset="0"/>
              </a:defRPr>
            </a:lvl1pPr>
          </a:lstStyle>
          <a:p>
            <a:pPr>
              <a:defRPr/>
            </a:pPr>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panose="02020603050405020304" pitchFamily="18" charset="0"/>
              </a:defRPr>
            </a:lvl1pPr>
          </a:lstStyle>
          <a:p>
            <a:fld id="{B015CBBD-3EFF-47C9-AC9F-711E46916AB5}" type="slidenum">
              <a:rPr lang="en-US"/>
              <a:pPr/>
              <a:t>‹#›</a:t>
            </a:fld>
            <a:endParaRPr lang="en-US"/>
          </a:p>
        </p:txBody>
      </p:sp>
    </p:spTree>
    <p:extLst>
      <p:ext uri="{BB962C8B-B14F-4D97-AF65-F5344CB8AC3E}">
        <p14:creationId xmlns:p14="http://schemas.microsoft.com/office/powerpoint/2010/main" val="16277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cs typeface="Times New Roman"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cs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panose="02020603050405020304" pitchFamily="18" charset="0"/>
              </a:defRPr>
            </a:lvl1pPr>
          </a:lstStyle>
          <a:p>
            <a:fld id="{1CE7704F-EEE7-43E4-8C4A-19A9626C52E7}" type="slidenum">
              <a:rPr lang="en-US"/>
              <a:pPr/>
              <a:t>‹#›</a:t>
            </a:fld>
            <a:endParaRPr lang="en-US"/>
          </a:p>
        </p:txBody>
      </p:sp>
    </p:spTree>
    <p:extLst>
      <p:ext uri="{BB962C8B-B14F-4D97-AF65-F5344CB8AC3E}">
        <p14:creationId xmlns:p14="http://schemas.microsoft.com/office/powerpoint/2010/main" val="741303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kiwanison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iwanisone.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F89061C0-7524-4983-82F6-3771EB89C6EE}" type="slidenum">
              <a:rPr lang="en-US" sz="1200">
                <a:latin typeface="Times New Roman" panose="02020603050405020304" pitchFamily="18" charset="0"/>
              </a:rPr>
              <a:pPr eaLnBrk="1" hangingPunct="1"/>
              <a:t>1</a:t>
            </a:fld>
            <a:endParaRPr lang="en-US"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62000" y="4419600"/>
            <a:ext cx="57150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Nous </a:t>
            </a:r>
            <a:r>
              <a:rPr lang="en-US" dirty="0" err="1"/>
              <a:t>avons</a:t>
            </a:r>
            <a:r>
              <a:rPr lang="en-US" dirty="0"/>
              <a:t> </a:t>
            </a:r>
            <a:r>
              <a:rPr lang="en-US" dirty="0" err="1"/>
              <a:t>appris</a:t>
            </a:r>
            <a:r>
              <a:rPr lang="en-US" dirty="0"/>
              <a:t> que </a:t>
            </a:r>
            <a:r>
              <a:rPr lang="en-US" dirty="0" err="1"/>
              <a:t>c’est</a:t>
            </a:r>
            <a:r>
              <a:rPr lang="en-US" dirty="0"/>
              <a:t> </a:t>
            </a:r>
            <a:r>
              <a:rPr lang="en-US" dirty="0" err="1"/>
              <a:t>l’orientation</a:t>
            </a:r>
            <a:r>
              <a:rPr lang="en-US" dirty="0"/>
              <a:t> </a:t>
            </a:r>
            <a:r>
              <a:rPr lang="en-US" dirty="0" err="1"/>
              <a:t>est</a:t>
            </a:r>
            <a:r>
              <a:rPr lang="en-US" dirty="0"/>
              <a:t> un </a:t>
            </a:r>
            <a:r>
              <a:rPr lang="en-US" dirty="0" err="1"/>
              <a:t>outil</a:t>
            </a:r>
            <a:r>
              <a:rPr lang="en-US" dirty="0"/>
              <a:t> important pour la </a:t>
            </a:r>
            <a:r>
              <a:rPr lang="en-US" dirty="0" err="1"/>
              <a:t>rétention</a:t>
            </a:r>
            <a:r>
              <a:rPr lang="en-US" dirty="0"/>
              <a:t> d’un </a:t>
            </a:r>
            <a:r>
              <a:rPr lang="en-US" dirty="0" err="1"/>
              <a:t>membre</a:t>
            </a:r>
            <a:r>
              <a:rPr lang="en-US" dirty="0"/>
              <a:t>. Nous </a:t>
            </a:r>
            <a:r>
              <a:rPr lang="en-US" dirty="0" err="1"/>
              <a:t>avons</a:t>
            </a:r>
            <a:r>
              <a:rPr lang="en-US" dirty="0"/>
              <a:t> </a:t>
            </a:r>
            <a:r>
              <a:rPr lang="en-US" dirty="0" err="1"/>
              <a:t>donc</a:t>
            </a:r>
            <a:r>
              <a:rPr lang="en-US" dirty="0"/>
              <a:t> </a:t>
            </a:r>
            <a:r>
              <a:rPr lang="en-US" dirty="0" err="1"/>
              <a:t>préparé</a:t>
            </a:r>
            <a:r>
              <a:rPr lang="en-US" dirty="0"/>
              <a:t> </a:t>
            </a:r>
            <a:r>
              <a:rPr lang="en-US" dirty="0" err="1"/>
              <a:t>cette</a:t>
            </a:r>
            <a:r>
              <a:rPr lang="en-US" dirty="0"/>
              <a:t> </a:t>
            </a:r>
            <a:r>
              <a:rPr lang="en-US" dirty="0" err="1"/>
              <a:t>présentation</a:t>
            </a:r>
            <a:r>
              <a:rPr lang="en-US" dirty="0"/>
              <a:t> pour que </a:t>
            </a:r>
            <a:r>
              <a:rPr lang="en-US" dirty="0" err="1"/>
              <a:t>vous</a:t>
            </a:r>
            <a:r>
              <a:rPr lang="en-US" dirty="0"/>
              <a:t> la </a:t>
            </a:r>
            <a:r>
              <a:rPr lang="en-US" dirty="0" err="1"/>
              <a:t>partagiez</a:t>
            </a:r>
            <a:r>
              <a:rPr lang="en-US" dirty="0"/>
              <a:t> avec les nouveaux </a:t>
            </a:r>
            <a:r>
              <a:rPr lang="en-US" dirty="0" err="1"/>
              <a:t>membres</a:t>
            </a:r>
            <a:r>
              <a:rPr lang="en-US" dirty="0"/>
              <a:t> qui se </a:t>
            </a:r>
            <a:r>
              <a:rPr lang="en-US" dirty="0" err="1"/>
              <a:t>joindront</a:t>
            </a:r>
            <a:r>
              <a:rPr lang="en-US" dirty="0"/>
              <a:t> à </a:t>
            </a:r>
            <a:r>
              <a:rPr lang="en-US" dirty="0" err="1"/>
              <a:t>votre</a:t>
            </a:r>
            <a:r>
              <a:rPr lang="en-US" dirty="0"/>
              <a:t> club. </a:t>
            </a:r>
          </a:p>
          <a:p>
            <a:pPr eaLnBrk="1" hangingPunct="1"/>
            <a:r>
              <a:rPr lang="en-US" dirty="0" err="1"/>
              <a:t>Personnalisez</a:t>
            </a:r>
            <a:r>
              <a:rPr lang="en-US" dirty="0"/>
              <a:t> </a:t>
            </a:r>
            <a:r>
              <a:rPr lang="en-US" dirty="0" err="1"/>
              <a:t>cette</a:t>
            </a:r>
            <a:r>
              <a:rPr lang="en-US" dirty="0"/>
              <a:t> </a:t>
            </a:r>
            <a:r>
              <a:rPr lang="en-US" dirty="0" err="1"/>
              <a:t>présentation</a:t>
            </a:r>
            <a:r>
              <a:rPr lang="en-US" dirty="0"/>
              <a:t>. </a:t>
            </a:r>
            <a:r>
              <a:rPr lang="en-US" dirty="0" err="1"/>
              <a:t>Sauvez</a:t>
            </a:r>
            <a:r>
              <a:rPr lang="en-US" dirty="0"/>
              <a:t>-la </a:t>
            </a:r>
            <a:r>
              <a:rPr lang="en-US" dirty="0" err="1"/>
              <a:t>électroniquement</a:t>
            </a:r>
            <a:r>
              <a:rPr lang="en-US" dirty="0"/>
              <a:t> après </a:t>
            </a:r>
            <a:r>
              <a:rPr lang="en-US" dirty="0" err="1"/>
              <a:t>avoir</a:t>
            </a:r>
            <a:r>
              <a:rPr lang="en-US" dirty="0"/>
              <a:t> </a:t>
            </a:r>
            <a:r>
              <a:rPr lang="en-US" dirty="0" err="1"/>
              <a:t>rempli</a:t>
            </a:r>
            <a:r>
              <a:rPr lang="en-US" dirty="0"/>
              <a:t> les </a:t>
            </a:r>
            <a:r>
              <a:rPr lang="en-US" dirty="0" err="1"/>
              <a:t>espaces</a:t>
            </a:r>
            <a:r>
              <a:rPr lang="en-US" dirty="0"/>
              <a:t> </a:t>
            </a:r>
            <a:r>
              <a:rPr lang="en-US" dirty="0" err="1"/>
              <a:t>laissés</a:t>
            </a:r>
            <a:r>
              <a:rPr lang="en-US" dirty="0"/>
              <a:t> </a:t>
            </a:r>
            <a:r>
              <a:rPr lang="en-US" dirty="0" err="1"/>
              <a:t>en</a:t>
            </a:r>
            <a:r>
              <a:rPr lang="en-US" dirty="0"/>
              <a:t> blanc </a:t>
            </a:r>
            <a:r>
              <a:rPr lang="en-US" dirty="0" err="1"/>
              <a:t>ou</a:t>
            </a:r>
            <a:r>
              <a:rPr lang="en-US" dirty="0"/>
              <a:t> </a:t>
            </a:r>
            <a:r>
              <a:rPr lang="en-US" dirty="0" err="1"/>
              <a:t>ajusté</a:t>
            </a:r>
            <a:r>
              <a:rPr lang="en-US" dirty="0"/>
              <a:t> les </a:t>
            </a:r>
            <a:r>
              <a:rPr lang="en-US" dirty="0" err="1"/>
              <a:t>diapos</a:t>
            </a:r>
            <a:r>
              <a:rPr lang="en-US" dirty="0"/>
              <a:t> </a:t>
            </a:r>
            <a:r>
              <a:rPr lang="en-US" dirty="0" err="1"/>
              <a:t>selon</a:t>
            </a:r>
            <a:r>
              <a:rPr lang="en-US" dirty="0"/>
              <a:t> </a:t>
            </a:r>
            <a:r>
              <a:rPr lang="en-US" dirty="0" err="1"/>
              <a:t>vos</a:t>
            </a:r>
            <a:r>
              <a:rPr lang="en-US" dirty="0"/>
              <a:t> </a:t>
            </a:r>
            <a:r>
              <a:rPr lang="en-US" dirty="0" err="1"/>
              <a:t>besoins</a:t>
            </a:r>
            <a:r>
              <a:rPr lang="en-US" dirty="0"/>
              <a:t>. Si </a:t>
            </a:r>
            <a:r>
              <a:rPr lang="en-US" dirty="0" err="1"/>
              <a:t>vous</a:t>
            </a:r>
            <a:r>
              <a:rPr lang="en-US" dirty="0"/>
              <a:t> </a:t>
            </a:r>
            <a:r>
              <a:rPr lang="en-US" dirty="0" err="1"/>
              <a:t>décidez</a:t>
            </a:r>
            <a:r>
              <a:rPr lang="en-US" dirty="0"/>
              <a:t> </a:t>
            </a:r>
            <a:r>
              <a:rPr lang="en-US" dirty="0" err="1"/>
              <a:t>d’ajouter</a:t>
            </a:r>
            <a:r>
              <a:rPr lang="en-US" dirty="0"/>
              <a:t> des </a:t>
            </a:r>
            <a:r>
              <a:rPr lang="en-US" dirty="0" err="1"/>
              <a:t>diapos</a:t>
            </a:r>
            <a:r>
              <a:rPr lang="en-US" dirty="0"/>
              <a:t>, </a:t>
            </a:r>
            <a:r>
              <a:rPr lang="en-US" dirty="0" err="1"/>
              <a:t>s.v.p</a:t>
            </a:r>
            <a:r>
              <a:rPr lang="en-US" dirty="0"/>
              <a:t>. </a:t>
            </a:r>
            <a:r>
              <a:rPr lang="en-US" dirty="0" err="1"/>
              <a:t>respectez</a:t>
            </a:r>
            <a:r>
              <a:rPr lang="en-US" dirty="0"/>
              <a:t> les standards </a:t>
            </a:r>
            <a:r>
              <a:rPr lang="en-US" dirty="0" err="1"/>
              <a:t>graphiques</a:t>
            </a:r>
            <a:r>
              <a:rPr lang="en-US" dirty="0"/>
              <a:t> du Kiwanis </a:t>
            </a:r>
            <a:r>
              <a:rPr lang="en-US" dirty="0" err="1"/>
              <a:t>en</a:t>
            </a:r>
            <a:r>
              <a:rPr lang="en-US" dirty="0"/>
              <a:t> </a:t>
            </a:r>
            <a:r>
              <a:rPr lang="en-US" dirty="0" err="1"/>
              <a:t>utilisant</a:t>
            </a:r>
            <a:r>
              <a:rPr lang="en-US" dirty="0"/>
              <a:t> la </a:t>
            </a:r>
            <a:r>
              <a:rPr lang="en-US" dirty="0" err="1"/>
              <a:t>fonction</a:t>
            </a:r>
            <a:r>
              <a:rPr lang="en-US" dirty="0"/>
              <a:t> “</a:t>
            </a:r>
            <a:r>
              <a:rPr lang="en-US" dirty="0" err="1"/>
              <a:t>Ajouter</a:t>
            </a:r>
            <a:r>
              <a:rPr lang="en-US" dirty="0"/>
              <a:t> </a:t>
            </a:r>
            <a:r>
              <a:rPr lang="en-US" dirty="0" err="1"/>
              <a:t>une</a:t>
            </a:r>
            <a:r>
              <a:rPr lang="en-US" dirty="0"/>
              <a:t> nouvelle </a:t>
            </a:r>
            <a:r>
              <a:rPr lang="en-US" dirty="0" err="1"/>
              <a:t>diapo</a:t>
            </a:r>
            <a:r>
              <a:rPr lang="en-US" dirty="0"/>
              <a:t>”.</a:t>
            </a:r>
          </a:p>
          <a:p>
            <a:pPr eaLnBrk="1" hangingPunct="1"/>
            <a:endParaRPr lang="en-US" dirty="0"/>
          </a:p>
          <a:p>
            <a:pPr eaLnBrk="1" hangingPunct="1"/>
            <a:r>
              <a:rPr lang="en-US" dirty="0" err="1"/>
              <a:t>Voici</a:t>
            </a:r>
            <a:r>
              <a:rPr lang="en-US" dirty="0"/>
              <a:t> </a:t>
            </a:r>
            <a:r>
              <a:rPr lang="en-US" dirty="0" err="1"/>
              <a:t>l’équipement</a:t>
            </a:r>
            <a:r>
              <a:rPr lang="en-US" dirty="0"/>
              <a:t> </a:t>
            </a:r>
            <a:r>
              <a:rPr lang="en-US" dirty="0" err="1"/>
              <a:t>dont</a:t>
            </a:r>
            <a:r>
              <a:rPr lang="en-US" dirty="0"/>
              <a:t> </a:t>
            </a:r>
            <a:r>
              <a:rPr lang="en-US" dirty="0" err="1"/>
              <a:t>vous</a:t>
            </a:r>
            <a:r>
              <a:rPr lang="en-US" dirty="0"/>
              <a:t> </a:t>
            </a:r>
            <a:r>
              <a:rPr lang="en-US" dirty="0" err="1"/>
              <a:t>aurez</a:t>
            </a:r>
            <a:r>
              <a:rPr lang="en-US" dirty="0"/>
              <a:t> </a:t>
            </a:r>
            <a:r>
              <a:rPr lang="en-US" dirty="0" err="1"/>
              <a:t>besoin</a:t>
            </a:r>
            <a:r>
              <a:rPr lang="en-US" dirty="0"/>
              <a:t>:</a:t>
            </a:r>
          </a:p>
          <a:p>
            <a:pPr lvl="1" eaLnBrk="1" hangingPunct="1">
              <a:buFontTx/>
              <a:buChar char="•"/>
            </a:pPr>
            <a:r>
              <a:rPr lang="en-US" dirty="0"/>
              <a:t>Guide de </a:t>
            </a:r>
            <a:r>
              <a:rPr lang="en-US" dirty="0" err="1"/>
              <a:t>l’Animateur</a:t>
            </a:r>
            <a:r>
              <a:rPr lang="en-US" dirty="0"/>
              <a:t> (les pages de notes PowerPoint)</a:t>
            </a:r>
          </a:p>
          <a:p>
            <a:pPr lvl="1" eaLnBrk="1" hangingPunct="1">
              <a:buFontTx/>
              <a:buChar char="•"/>
            </a:pPr>
            <a:r>
              <a:rPr lang="en-US" dirty="0"/>
              <a:t>Un laptop, le dossier PowerPoint et un </a:t>
            </a:r>
            <a:r>
              <a:rPr lang="en-US" dirty="0" err="1"/>
              <a:t>projecteur</a:t>
            </a:r>
            <a:r>
              <a:rPr lang="en-US" dirty="0"/>
              <a:t> LCD </a:t>
            </a:r>
            <a:r>
              <a:rPr lang="en-US" dirty="0" err="1"/>
              <a:t>si</a:t>
            </a:r>
            <a:r>
              <a:rPr lang="en-US" dirty="0"/>
              <a:t> </a:t>
            </a:r>
            <a:r>
              <a:rPr lang="en-US" dirty="0" err="1"/>
              <a:t>plusieurs</a:t>
            </a:r>
            <a:r>
              <a:rPr lang="en-US" dirty="0"/>
              <a:t> </a:t>
            </a:r>
            <a:r>
              <a:rPr lang="en-US" dirty="0" err="1"/>
              <a:t>personnes</a:t>
            </a:r>
            <a:r>
              <a:rPr lang="en-US" dirty="0"/>
              <a:t>. </a:t>
            </a:r>
          </a:p>
          <a:p>
            <a:pPr lvl="1" eaLnBrk="1" hangingPunct="1">
              <a:buFontTx/>
              <a:buChar char="•"/>
            </a:pPr>
            <a:r>
              <a:rPr lang="en-US" dirty="0" err="1"/>
              <a:t>Une</a:t>
            </a:r>
            <a:r>
              <a:rPr lang="en-US" dirty="0"/>
              <a:t> </a:t>
            </a:r>
            <a:r>
              <a:rPr lang="en-US" dirty="0" err="1"/>
              <a:t>copie</a:t>
            </a:r>
            <a:r>
              <a:rPr lang="en-US" dirty="0"/>
              <a:t> papier des </a:t>
            </a:r>
            <a:r>
              <a:rPr lang="en-US" dirty="0" err="1"/>
              <a:t>diapos</a:t>
            </a:r>
            <a:r>
              <a:rPr lang="en-US" dirty="0"/>
              <a:t> pour les participants </a:t>
            </a:r>
          </a:p>
          <a:p>
            <a:pPr lvl="1" eaLnBrk="1" hangingPunct="1">
              <a:buFontTx/>
              <a:buChar char="•"/>
            </a:pPr>
            <a:r>
              <a:rPr lang="en-US" dirty="0"/>
              <a:t>Un </a:t>
            </a:r>
            <a:r>
              <a:rPr lang="en-US" dirty="0" err="1"/>
              <a:t>lecteur</a:t>
            </a:r>
            <a:r>
              <a:rPr lang="en-US" dirty="0"/>
              <a:t> DVD, du son et les </a:t>
            </a:r>
            <a:r>
              <a:rPr lang="en-US" dirty="0" err="1"/>
              <a:t>vidéos</a:t>
            </a:r>
            <a:r>
              <a:rPr lang="en-US" dirty="0"/>
              <a:t> que </a:t>
            </a:r>
            <a:r>
              <a:rPr lang="en-US" dirty="0" err="1"/>
              <a:t>vous</a:t>
            </a:r>
            <a:r>
              <a:rPr lang="en-US" dirty="0"/>
              <a:t> </a:t>
            </a:r>
            <a:r>
              <a:rPr lang="en-US" dirty="0" err="1"/>
              <a:t>aurez</a:t>
            </a:r>
            <a:r>
              <a:rPr lang="en-US" dirty="0"/>
              <a:t> </a:t>
            </a:r>
            <a:r>
              <a:rPr lang="en-US" dirty="0" err="1"/>
              <a:t>choisis</a:t>
            </a:r>
            <a:r>
              <a:rPr lang="en-US" dirty="0"/>
              <a:t> sur www.KiwanisOne.org. </a:t>
            </a:r>
          </a:p>
          <a:p>
            <a:pPr eaLnBrk="1" hangingPunct="1"/>
            <a:endParaRPr lang="en-US" dirty="0"/>
          </a:p>
          <a:p>
            <a:pPr eaLnBrk="1" hangingPunct="1"/>
            <a:r>
              <a:rPr lang="en-US" dirty="0" err="1"/>
              <a:t>Installez</a:t>
            </a:r>
            <a:r>
              <a:rPr lang="en-US" dirty="0"/>
              <a:t> </a:t>
            </a:r>
            <a:r>
              <a:rPr lang="en-US" dirty="0" err="1"/>
              <a:t>votre</a:t>
            </a:r>
            <a:r>
              <a:rPr lang="en-US" dirty="0"/>
              <a:t> </a:t>
            </a:r>
            <a:r>
              <a:rPr lang="en-US" dirty="0" err="1"/>
              <a:t>équipement</a:t>
            </a:r>
            <a:r>
              <a:rPr lang="en-US" dirty="0"/>
              <a:t> et </a:t>
            </a:r>
            <a:r>
              <a:rPr lang="en-US" dirty="0" err="1"/>
              <a:t>vérifiez</a:t>
            </a:r>
            <a:r>
              <a:rPr lang="en-US" dirty="0"/>
              <a:t> que tout </a:t>
            </a:r>
            <a:r>
              <a:rPr lang="en-US" dirty="0" err="1"/>
              <a:t>fonctionne</a:t>
            </a:r>
            <a:r>
              <a:rPr lang="en-US" dirty="0"/>
              <a:t> à </a:t>
            </a:r>
            <a:r>
              <a:rPr lang="en-US" dirty="0" err="1"/>
              <a:t>l’avance</a:t>
            </a:r>
            <a:r>
              <a:rPr lang="en-US" dirty="0"/>
              <a:t>.. </a:t>
            </a:r>
            <a:endParaRPr lang="en-US" sz="1400" dirty="0"/>
          </a:p>
        </p:txBody>
      </p:sp>
    </p:spTree>
    <p:extLst>
      <p:ext uri="{BB962C8B-B14F-4D97-AF65-F5344CB8AC3E}">
        <p14:creationId xmlns:p14="http://schemas.microsoft.com/office/powerpoint/2010/main" val="11499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58743DBE-D992-4A26-B7F9-07F1BE3F556D}" type="slidenum">
              <a:rPr lang="en-US" sz="1200">
                <a:latin typeface="Times New Roman" panose="02020603050405020304" pitchFamily="18" charset="0"/>
              </a:rPr>
              <a:pPr eaLnBrk="1" hangingPunct="1"/>
              <a:t>11</a:t>
            </a:fld>
            <a:endParaRPr lang="en-US" sz="12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Accueillez les nouveaux membres chaleureusement ne les intimidez pas en suggérant une présence assidue. Encouragez-les toutefois avenir régulièrement aux réunions pour profiter des avantages – camaraderie et faire une différence dans la communauté.   </a:t>
            </a:r>
          </a:p>
          <a:p>
            <a:pPr eaLnBrk="1" hangingPunct="1"/>
            <a:endParaRPr lang="en-US"/>
          </a:p>
        </p:txBody>
      </p:sp>
    </p:spTree>
    <p:extLst>
      <p:ext uri="{BB962C8B-B14F-4D97-AF65-F5344CB8AC3E}">
        <p14:creationId xmlns:p14="http://schemas.microsoft.com/office/powerpoint/2010/main" val="10812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D5C7F64F-8D6E-4D2E-846A-1781907F61E9}" type="slidenum">
              <a:rPr lang="en-US" sz="1200">
                <a:latin typeface="Times New Roman" panose="02020603050405020304" pitchFamily="18" charset="0"/>
              </a:rPr>
              <a:pPr eaLnBrk="1" hangingPunct="1"/>
              <a:t>12</a:t>
            </a:fld>
            <a:endParaRPr lang="en-US" sz="1200">
              <a:latin typeface="Times New Roman" panose="02020603050405020304" pitchFamily="18"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Peut-être voudrez-vous mentionner le nom des membres fondateurs et de ceux qui sont membres de la Légion d’honneur. Les membres de la Légion d’honneur sont les kiwanien(ne)s qui sont membres depuis au moins 25 ans. </a:t>
            </a:r>
          </a:p>
          <a:p>
            <a:pPr eaLnBrk="1" hangingPunct="1"/>
            <a:r>
              <a:rPr lang="en-US"/>
              <a:t>Certains clubs commencent leur réunion par une invocation et un chant, certains autres ne le font pas. Il est important que les traditions du club soient évaluées à tous les ans pour s’assurer qu’ils continuent à satisfaire les besoins des membres. Rassurez le nouveau membre que ses préférences seront prises en compte lors de l’évaluation annuelle des traditions et du programme des réunions du club. </a:t>
            </a:r>
          </a:p>
          <a:p>
            <a:pPr eaLnBrk="1" hangingPunct="1"/>
            <a:endParaRPr lang="en-US"/>
          </a:p>
          <a:p>
            <a:pPr eaLnBrk="1" hangingPunct="1"/>
            <a:r>
              <a:rPr lang="en-US"/>
              <a:t>Describe a typical club meeting including format and timing (and timeliness), seating (hopefully “open”) and club traditions such as Happy Dollars. It is extremely important to explain to new members (and guests) what to expect (singing, meals, committee reports, etc.) so they feel comfortable at the first few club meetings.</a:t>
            </a:r>
          </a:p>
        </p:txBody>
      </p:sp>
    </p:spTree>
    <p:extLst>
      <p:ext uri="{BB962C8B-B14F-4D97-AF65-F5344CB8AC3E}">
        <p14:creationId xmlns:p14="http://schemas.microsoft.com/office/powerpoint/2010/main" val="11972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Décrivez le déroulement d’une réunion régulière du club, incluant sa durée, le siège de chacun autour de la table/dans la salle (espérons qu’il n’y a pas de sièges réservés) et les traditions (i.e. les amendes, etc.). Prenez le temps d’expliquer ce à quoi le nouveau membre peut s’attendre (chant, repas, rapports, etc.) pour qu’il se sente à l’aise dès ses premières présences au club. </a:t>
            </a:r>
          </a:p>
          <a:p>
            <a:pPr eaLnBrk="1" hangingPunct="1"/>
            <a:endParaRPr lang="en-US"/>
          </a:p>
          <a:p>
            <a:pPr eaLnBrk="1" hangingPunct="1"/>
            <a:r>
              <a:rPr lang="en-US"/>
              <a:t>Certains clubs commencent leur réunion par une invocation et un chant, certains autres ne le font pas. Il est important que les traditions du club soient évaluées à tous les ans pour s’assurer qu’ils continuent à satisfaire les besoins des membres. Rassurez le nouveau membre que ses préférences seront prises en compte lors de l’évaluation annuelle des traditions et du programme</a:t>
            </a:r>
          </a:p>
          <a:p>
            <a:pPr eaLnBrk="1" hangingPunct="1"/>
            <a:r>
              <a:rPr lang="en-US"/>
              <a:t> </a:t>
            </a:r>
          </a:p>
          <a:p>
            <a:pPr eaLnBrk="1" hangingPunct="1"/>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81842CC4-1EC4-4B55-BF6F-3C4D6139528D}" type="slidenum">
              <a:rPr lang="en-US" sz="1200">
                <a:latin typeface="Times New Roman" panose="02020603050405020304" pitchFamily="18" charset="0"/>
              </a:rPr>
              <a:pPr eaLnBrk="1" hangingPunct="1"/>
              <a:t>13</a:t>
            </a:fld>
            <a:endParaRPr lang="en-US" sz="1200">
              <a:latin typeface="Times New Roman" panose="02020603050405020304" pitchFamily="18" charset="0"/>
            </a:endParaRPr>
          </a:p>
        </p:txBody>
      </p:sp>
    </p:spTree>
    <p:extLst>
      <p:ext uri="{BB962C8B-B14F-4D97-AF65-F5344CB8AC3E}">
        <p14:creationId xmlns:p14="http://schemas.microsoft.com/office/powerpoint/2010/main" val="60971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B6FDBAE0-EBBA-4A55-BE91-9BCF98C4767F}" type="slidenum">
              <a:rPr lang="en-US" sz="1200">
                <a:latin typeface="Times New Roman" panose="02020603050405020304" pitchFamily="18" charset="0"/>
              </a:rPr>
              <a:pPr eaLnBrk="1" hangingPunct="1"/>
              <a:t>14</a:t>
            </a:fld>
            <a:endParaRPr lang="en-US" sz="12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Note: Mentionnez que les officiers changent à chaque année administrative, laquelle commence le premier octobre. </a:t>
            </a:r>
          </a:p>
          <a:p>
            <a:pPr eaLnBrk="1" hangingPunct="1"/>
            <a:endParaRPr lang="en-US"/>
          </a:p>
          <a:p>
            <a:pPr eaLnBrk="1" hangingPunct="1"/>
            <a:r>
              <a:rPr lang="en-US"/>
              <a:t>Décrivez le processus électoral pour chaque directeur et chaque officier du club. Mentionnez la date de la prochainne assemblée annuelle du club qui, généralement, se tient en avril ou mai.</a:t>
            </a:r>
          </a:p>
          <a:p>
            <a:pPr eaLnBrk="1" hangingPunct="1"/>
            <a:r>
              <a:rPr lang="en-US"/>
              <a:t>Encouragez les nouveaux membres à postuler pour un poste. </a:t>
            </a:r>
          </a:p>
          <a:p>
            <a:pPr eaLnBrk="1" hangingPunct="1"/>
            <a:r>
              <a:rPr lang="en-US"/>
              <a:t>Expliquez en quoi consiste l’assemblée annuelle.</a:t>
            </a:r>
          </a:p>
          <a:p>
            <a:pPr eaLnBrk="1" hangingPunct="1"/>
            <a:endParaRPr lang="en-US"/>
          </a:p>
        </p:txBody>
      </p:sp>
    </p:spTree>
    <p:extLst>
      <p:ext uri="{BB962C8B-B14F-4D97-AF65-F5344CB8AC3E}">
        <p14:creationId xmlns:p14="http://schemas.microsoft.com/office/powerpoint/2010/main" val="313448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25A813A4-D176-4BF8-8947-A6949DCFEEA3}" type="slidenum">
              <a:rPr lang="en-US" sz="1200">
                <a:latin typeface="Times New Roman" panose="02020603050405020304" pitchFamily="18" charset="0"/>
              </a:rPr>
              <a:pPr eaLnBrk="1" hangingPunct="1"/>
              <a:t>15</a:t>
            </a:fld>
            <a:endParaRPr lang="en-US" sz="12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Offrez l’opportunité de participer à un projet de service au nouveau membre immédiatement. </a:t>
            </a:r>
          </a:p>
          <a:p>
            <a:pPr eaLnBrk="1" hangingPunct="1"/>
            <a:r>
              <a:rPr lang="en-US"/>
              <a:t>Les projets de service sont une occasion de service et de camaraderie que la plupart de nos membres recherchent. Faites une liste des principaux projets de service du club ou ajoutez des diapos pour décrire chacun d’eux. Découvrez l’intérêt du nouveau membre envers un de ces projets ou écoutez ses suggestions pour d’autres projets.</a:t>
            </a:r>
          </a:p>
        </p:txBody>
      </p:sp>
    </p:spTree>
    <p:extLst>
      <p:ext uri="{BB962C8B-B14F-4D97-AF65-F5344CB8AC3E}">
        <p14:creationId xmlns:p14="http://schemas.microsoft.com/office/powerpoint/2010/main" val="1156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1DAC0652-DB6C-4D69-BBCB-C615FE4B9635}" type="slidenum">
              <a:rPr lang="en-US" sz="1200">
                <a:latin typeface="Times New Roman" panose="02020603050405020304" pitchFamily="18" charset="0"/>
              </a:rPr>
              <a:pPr eaLnBrk="1" hangingPunct="1"/>
              <a:t>16</a:t>
            </a:fld>
            <a:endParaRPr lang="en-US" sz="12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C’est la nouvelle campagne mondiale du Kiwanis International pour les enfants.</a:t>
            </a:r>
          </a:p>
          <a:p>
            <a:pPr eaLnBrk="1" hangingPunct="1"/>
            <a:r>
              <a:rPr lang="en-US"/>
              <a:t>Notre objectif est de récolter US$110 millions d’ici 2015 pour contrer le tétanos maternel et néonatal. </a:t>
            </a:r>
          </a:p>
          <a:p>
            <a:pPr eaLnBrk="1" hangingPunct="1"/>
            <a:endParaRPr lang="en-US"/>
          </a:p>
          <a:p>
            <a:pPr eaLnBrk="1" hangingPunct="1"/>
            <a:r>
              <a:rPr lang="en-US"/>
              <a:t>Partagez les plans de votre club pour contribuer à l’atteinte de l’objectif.</a:t>
            </a:r>
          </a:p>
          <a:p>
            <a:pPr eaLnBrk="1" hangingPunct="1"/>
            <a:r>
              <a:rPr lang="en-US"/>
              <a:t>Sui vous voulez donner plus d’informations à ce sujet, il existe une présentation à www.TheEliminateProject.org.</a:t>
            </a:r>
          </a:p>
        </p:txBody>
      </p:sp>
    </p:spTree>
    <p:extLst>
      <p:ext uri="{BB962C8B-B14F-4D97-AF65-F5344CB8AC3E}">
        <p14:creationId xmlns:p14="http://schemas.microsoft.com/office/powerpoint/2010/main" val="301227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E37B2B07-ABED-4A1B-BF67-F587E9E38EFE}" type="slidenum">
              <a:rPr lang="en-US" sz="1200">
                <a:latin typeface="Times New Roman" panose="02020603050405020304" pitchFamily="18" charset="0"/>
              </a:rPr>
              <a:pPr eaLnBrk="1" hangingPunct="1"/>
              <a:t>17</a:t>
            </a:fld>
            <a:endParaRPr lang="en-US"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Faites la liste des principales collectes de fonds et encouragez le nouveau membre à participer. Des relations étroites peuvent découler d’une participation active à ces activités du club</a:t>
            </a:r>
          </a:p>
        </p:txBody>
      </p:sp>
    </p:spTree>
    <p:extLst>
      <p:ext uri="{BB962C8B-B14F-4D97-AF65-F5344CB8AC3E}">
        <p14:creationId xmlns:p14="http://schemas.microsoft.com/office/powerpoint/2010/main" val="47595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616119AB-36E0-4633-BB32-EC62038F98AC}" type="slidenum">
              <a:rPr lang="en-US" sz="1200">
                <a:latin typeface="Times New Roman" panose="02020603050405020304" pitchFamily="18" charset="0"/>
              </a:rPr>
              <a:pPr eaLnBrk="1" hangingPunct="1"/>
              <a:t>18</a:t>
            </a:fld>
            <a:endParaRPr lang="en-US" sz="12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Partager l’information est important pour garder un membre impliqué. Décrivez chacun de ces moyens de communications. Invitez les membres à fournir leur adresse internet au Kiwanis International dès qu’ils se joignent au club. Sur réception, le nouveau membre recevra une invitation par courriel à découvrir le “New Member e-Welcome Kit” qui contient de l’information exclusive au nouveau membre. </a:t>
            </a:r>
          </a:p>
          <a:p>
            <a:pPr eaLnBrk="1" hangingPunct="1"/>
            <a:r>
              <a:rPr lang="en-US"/>
              <a:t>Prenez le temps de montrer les sites web du Kiwanis International — </a:t>
            </a:r>
            <a:r>
              <a:rPr lang="en-US" u="sng"/>
              <a:t>www.kiwanis.org</a:t>
            </a:r>
            <a:r>
              <a:rPr lang="en-US"/>
              <a:t> et </a:t>
            </a:r>
            <a:r>
              <a:rPr lang="en-US">
                <a:hlinkClick r:id="rId3"/>
              </a:rPr>
              <a:t>www.KiwanisOne.org</a:t>
            </a:r>
            <a:r>
              <a:rPr lang="en-US"/>
              <a:t>. Donnez aussi les URL pour les sites web de votre club et du district.</a:t>
            </a:r>
          </a:p>
          <a:p>
            <a:pPr eaLnBrk="1" hangingPunct="1"/>
            <a:endParaRPr lang="en-US"/>
          </a:p>
        </p:txBody>
      </p:sp>
    </p:spTree>
    <p:extLst>
      <p:ext uri="{BB962C8B-B14F-4D97-AF65-F5344CB8AC3E}">
        <p14:creationId xmlns:p14="http://schemas.microsoft.com/office/powerpoint/2010/main" val="397173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Maintenant, nous allons parler de notre structure pour vous permettre de mieux comprendre toutes ces opportunités.</a:t>
            </a:r>
          </a:p>
          <a:p>
            <a:pPr eaLnBrk="1" hangingPunct="1"/>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17031E67-8F62-4B24-A3DA-14DC122AD11E}" type="slidenum">
              <a:rPr lang="en-US" sz="1200">
                <a:latin typeface="Times New Roman" panose="02020603050405020304" pitchFamily="18" charset="0"/>
              </a:rPr>
              <a:pPr eaLnBrk="1" hangingPunct="1"/>
              <a:t>19</a:t>
            </a:fld>
            <a:endParaRPr lang="en-US" sz="1200">
              <a:latin typeface="Times New Roman" panose="02020603050405020304" pitchFamily="18" charset="0"/>
            </a:endParaRPr>
          </a:p>
        </p:txBody>
      </p:sp>
    </p:spTree>
    <p:extLst>
      <p:ext uri="{BB962C8B-B14F-4D97-AF65-F5344CB8AC3E}">
        <p14:creationId xmlns:p14="http://schemas.microsoft.com/office/powerpoint/2010/main" val="113408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5CEFEF11-4327-4BAE-A41C-6A354358A576}" type="slidenum">
              <a:rPr lang="en-US" sz="1200">
                <a:latin typeface="Times New Roman" panose="02020603050405020304" pitchFamily="18" charset="0"/>
              </a:rPr>
              <a:pPr eaLnBrk="1" hangingPunct="1"/>
              <a:t>20</a:t>
            </a:fld>
            <a:endParaRPr lang="en-US" sz="12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219200" y="382588"/>
            <a:ext cx="4648200" cy="3486150"/>
          </a:xfrm>
          <a:ln/>
        </p:spPr>
      </p:sp>
      <p:sp>
        <p:nvSpPr>
          <p:cNvPr id="64516" name="Rectangle 3"/>
          <p:cNvSpPr>
            <a:spLocks noGrp="1" noChangeArrowheads="1"/>
          </p:cNvSpPr>
          <p:nvPr>
            <p:ph type="body" idx="1"/>
          </p:nvPr>
        </p:nvSpPr>
        <p:spPr>
          <a:xfrm>
            <a:off x="687388" y="4049713"/>
            <a:ext cx="5724525" cy="488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Il sera utile aux membres d’en savoir un peu plus au sujet de notre district et comment notre club se positionne dans la structure générale du Kiwanis. Si vous souhaitez offrir plus d’informations sur la structure de votre district, communiquez avec le bureau de votre District pour plus de détails. </a:t>
            </a:r>
          </a:p>
        </p:txBody>
      </p:sp>
    </p:spTree>
    <p:extLst>
      <p:ext uri="{BB962C8B-B14F-4D97-AF65-F5344CB8AC3E}">
        <p14:creationId xmlns:p14="http://schemas.microsoft.com/office/powerpoint/2010/main" val="177714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4673D8C1-786D-4C97-A561-D40003CA6757}" type="slidenum">
              <a:rPr lang="en-US" sz="1200">
                <a:latin typeface="Times New Roman" panose="02020603050405020304" pitchFamily="18" charset="0"/>
              </a:rPr>
              <a:pPr eaLnBrk="1" hangingPunct="1"/>
              <a:t>2</a:t>
            </a:fld>
            <a:endParaRPr lang="en-US" sz="12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p>
          <a:p>
            <a:pPr eaLnBrk="1" hangingPunct="1"/>
            <a:r>
              <a:rPr lang="en-US"/>
              <a:t>Invitez un membre (en plus du parrain ) à guider chaque nouveau membre.</a:t>
            </a:r>
          </a:p>
          <a:p>
            <a:pPr eaLnBrk="1" hangingPunct="1"/>
            <a:endParaRPr lang="en-US" sz="1400"/>
          </a:p>
          <a:p>
            <a:pPr eaLnBrk="1" hangingPunct="1"/>
            <a:endParaRPr lang="en-US" sz="1400"/>
          </a:p>
          <a:p>
            <a:pPr eaLnBrk="1" hangingPunct="1"/>
            <a:endParaRPr lang="en-US" sz="1400"/>
          </a:p>
          <a:p>
            <a:pPr eaLnBrk="1" hangingPunct="1"/>
            <a:endParaRPr lang="en-US" sz="1400"/>
          </a:p>
        </p:txBody>
      </p:sp>
    </p:spTree>
    <p:extLst>
      <p:ext uri="{BB962C8B-B14F-4D97-AF65-F5344CB8AC3E}">
        <p14:creationId xmlns:p14="http://schemas.microsoft.com/office/powerpoint/2010/main" val="206555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07CAF792-8A09-4F0B-98CF-8B8925AC4BA0}" type="slidenum">
              <a:rPr lang="en-US" sz="1200">
                <a:latin typeface="Times New Roman" panose="02020603050405020304" pitchFamily="18" charset="0"/>
              </a:rPr>
              <a:pPr eaLnBrk="1" hangingPunct="1"/>
              <a:t>21</a:t>
            </a:fld>
            <a:endParaRPr lang="en-US" sz="1200">
              <a:latin typeface="Times New Roman" panose="02020603050405020304" pitchFamily="18" charset="0"/>
            </a:endParaRPr>
          </a:p>
        </p:txBody>
      </p:sp>
    </p:spTree>
    <p:extLst>
      <p:ext uri="{BB962C8B-B14F-4D97-AF65-F5344CB8AC3E}">
        <p14:creationId xmlns:p14="http://schemas.microsoft.com/office/powerpoint/2010/main" val="399222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ADE2F860-55BD-455E-8858-3FD7CB67EFFB}" type="slidenum">
              <a:rPr lang="en-US" sz="1200">
                <a:latin typeface="Times New Roman" panose="02020603050405020304" pitchFamily="18" charset="0"/>
              </a:rPr>
              <a:pPr eaLnBrk="1" hangingPunct="1"/>
              <a:t>22</a:t>
            </a:fld>
            <a:endParaRPr lang="en-US" sz="1200">
              <a:latin typeface="Times New Roman" panose="02020603050405020304" pitchFamily="18" charset="0"/>
            </a:endParaRPr>
          </a:p>
        </p:txBody>
      </p:sp>
    </p:spTree>
    <p:extLst>
      <p:ext uri="{BB962C8B-B14F-4D97-AF65-F5344CB8AC3E}">
        <p14:creationId xmlns:p14="http://schemas.microsoft.com/office/powerpoint/2010/main" val="212568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7707F236-40BB-424B-A967-423315F9B0BC}" type="slidenum">
              <a:rPr lang="en-US" sz="1200">
                <a:latin typeface="Times New Roman" panose="02020603050405020304" pitchFamily="18" charset="0"/>
              </a:rPr>
              <a:pPr eaLnBrk="1" hangingPunct="1"/>
              <a:t>23</a:t>
            </a:fld>
            <a:endParaRPr lang="en-US" sz="12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Nous avons déjà mentionné les officiers de notre club..</a:t>
            </a:r>
          </a:p>
          <a:p>
            <a:pPr eaLnBrk="1" hangingPunct="1"/>
            <a:r>
              <a:rPr lang="en-US"/>
              <a:t>Les comités offrent l’occasion de participer et permettent de développer notre leadership. </a:t>
            </a:r>
          </a:p>
          <a:p>
            <a:pPr eaLnBrk="1" hangingPunct="1"/>
            <a:r>
              <a:rPr lang="en-US"/>
              <a:t>Suggestion:  Vous pouvez changer cette diapo pour ne mentionner que les comités de votre club ainsi que le nom de chaque responsable. </a:t>
            </a:r>
          </a:p>
          <a:p>
            <a:pPr eaLnBrk="1" hangingPunct="1"/>
            <a:r>
              <a:rPr lang="en-US"/>
              <a:t>Ce sont les comités cités standards tel que mentionnés dans les règlement du Kiwanis International. Les clubs ayant plus de membres peuvent en avoir plus pour permettre à chaque membre d’être actif; d’autre part, les clubs plus petits accorderont la priorité à ceux qui sont mentionnés. Mettez l’accent  sur le travail dont le club a besoin ou sur ce qu’il veut réaliser. Décrivez les comités du club, le travail requis et parlez des relations qui s’y forgent.  Encouragez les nouveaux membres à choisir le comité qui répond le plus à leur intérêt et à s’y joindre.  </a:t>
            </a:r>
          </a:p>
        </p:txBody>
      </p:sp>
    </p:spTree>
    <p:extLst>
      <p:ext uri="{BB962C8B-B14F-4D97-AF65-F5344CB8AC3E}">
        <p14:creationId xmlns:p14="http://schemas.microsoft.com/office/powerpoint/2010/main" val="5395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23759380-90D5-40F1-9A7F-C30D1DBF36E1}" type="slidenum">
              <a:rPr lang="en-US" sz="1200">
                <a:latin typeface="Times New Roman" panose="02020603050405020304" pitchFamily="18" charset="0"/>
              </a:rPr>
              <a:pPr eaLnBrk="1" hangingPunct="1"/>
              <a:t>24</a:t>
            </a:fld>
            <a:endParaRPr lang="en-US" sz="12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457200" y="4416425"/>
            <a:ext cx="601980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La Fondation du Kiwanis International sollicitera des dons directement auprès des membres  (via la poste). </a:t>
            </a:r>
          </a:p>
          <a:p>
            <a:pPr eaLnBrk="1" hangingPunct="1"/>
            <a:r>
              <a:rPr lang="en-US"/>
              <a:t>La Fondation du Kiwanis International collecte et canalise des fonds pour la campagne mondiale pour les enfants du Kiwanis International — Le projet Eliminate.</a:t>
            </a:r>
          </a:p>
          <a:p>
            <a:pPr eaLnBrk="1" hangingPunct="1"/>
            <a:r>
              <a:rPr lang="en-US"/>
              <a:t>Informez le nouveau membre sur les autres manière par lesquelles le club soutient la Fondation du Kiwanis International.</a:t>
            </a:r>
          </a:p>
          <a:p>
            <a:pPr eaLnBrk="1" hangingPunct="1"/>
            <a:r>
              <a:rPr lang="en-US"/>
              <a:t>La Fondation du Kiwanis International: </a:t>
            </a:r>
          </a:p>
          <a:p>
            <a:pPr eaLnBrk="1" hangingPunct="1"/>
            <a:r>
              <a:rPr lang="en-US"/>
              <a:t>- Supporte la communauté kiwanienne à travers le monde; </a:t>
            </a:r>
          </a:p>
          <a:p>
            <a:pPr eaLnBrk="1" hangingPunct="1"/>
            <a:r>
              <a:rPr lang="en-US"/>
              <a:t>- Fournit des reconnaissances et publicise les contributions des clubs;</a:t>
            </a:r>
          </a:p>
          <a:p>
            <a:pPr eaLnBrk="1" hangingPunct="1"/>
            <a:r>
              <a:rPr lang="en-US"/>
              <a:t>- Offre des fonds pour les bourses d’études appariées aux Clubs K et Cercle K de votre district; </a:t>
            </a:r>
          </a:p>
          <a:p>
            <a:pPr eaLnBrk="1" hangingPunct="1"/>
            <a:r>
              <a:rPr lang="en-US"/>
              <a:t>- Offre des subventions aux clubs et districts pour aider à offrir des services aux enfants; </a:t>
            </a:r>
          </a:p>
          <a:p>
            <a:pPr eaLnBrk="1" hangingPunct="1"/>
            <a:r>
              <a:rPr lang="en-US"/>
              <a:t>- Fournit des fonds pour soutenir les programmes de la famille kiwanienne au niveau international. </a:t>
            </a:r>
          </a:p>
          <a:p>
            <a:pPr eaLnBrk="1" hangingPunct="1"/>
            <a:r>
              <a:rPr lang="en-US" b="1"/>
              <a:t> </a:t>
            </a:r>
            <a:endParaRPr lang="en-US"/>
          </a:p>
          <a:p>
            <a:pPr eaLnBrk="1" hangingPunct="1"/>
            <a:r>
              <a:rPr lang="en-US"/>
              <a:t>Differentiate between the Kiwanis International Foundation and district/club foundations. </a:t>
            </a:r>
          </a:p>
          <a:p>
            <a:pPr eaLnBrk="1" hangingPunct="1"/>
            <a:endParaRPr lang="en-US" b="1"/>
          </a:p>
        </p:txBody>
      </p:sp>
    </p:spTree>
    <p:extLst>
      <p:ext uri="{BB962C8B-B14F-4D97-AF65-F5344CB8AC3E}">
        <p14:creationId xmlns:p14="http://schemas.microsoft.com/office/powerpoint/2010/main" val="311918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Informez-vous </a:t>
            </a:r>
            <a:r>
              <a:rPr lang="en-US"/>
              <a:t>de l’expérience vécue par le nouveau membre avec les programmes de service et de leadership. Plusieurs connaissent le Club K et le Cercle K International, mais ils ne font pas l’association avec le Kiwanis. </a:t>
            </a:r>
          </a:p>
          <a:p>
            <a:pPr eaLnBrk="1" hangingPunct="1"/>
            <a:r>
              <a:rPr lang="en-US"/>
              <a:t>La visibilité de nos programmes de service et de leadership peut avoir une influence positive sur les parents, les enseignants, les administrateurs scolaires, et toutes les autres personnes intéressées par le bien-être des jeunes et peut stimuler leur intérêt à en savoir plus sur le club Kiwanis dans leur communauté.  </a:t>
            </a:r>
          </a:p>
          <a:p>
            <a:pPr eaLnBrk="1" hangingPunct="1"/>
            <a:r>
              <a:rPr lang="en-US"/>
              <a:t>Encouragez les membres à découvrir ces programmes en visitant www.Kiwanis.org.</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2BE893F2-C415-4954-A601-AF9BF04D17EB}" type="slidenum">
              <a:rPr lang="en-US" sz="1200">
                <a:latin typeface="Times New Roman" panose="02020603050405020304" pitchFamily="18" charset="0"/>
              </a:rPr>
              <a:pPr eaLnBrk="1" hangingPunct="1"/>
              <a:t>25</a:t>
            </a:fld>
            <a:endParaRPr lang="en-US" sz="1200">
              <a:latin typeface="Times New Roman" panose="02020603050405020304" pitchFamily="18" charset="0"/>
            </a:endParaRPr>
          </a:p>
        </p:txBody>
      </p:sp>
    </p:spTree>
    <p:extLst>
      <p:ext uri="{BB962C8B-B14F-4D97-AF65-F5344CB8AC3E}">
        <p14:creationId xmlns:p14="http://schemas.microsoft.com/office/powerpoint/2010/main" val="44593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3444A7F7-B372-40A3-9A5E-490A38400B81}" type="slidenum">
              <a:rPr lang="en-US" sz="1200">
                <a:latin typeface="Times New Roman" panose="02020603050405020304" pitchFamily="18" charset="0"/>
              </a:rPr>
              <a:pPr eaLnBrk="1" hangingPunct="1"/>
              <a:t>26</a:t>
            </a:fld>
            <a:endParaRPr lang="en-US" sz="12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t>Informez le nouveau membre sur les programmes que le club parraine ou soutient. </a:t>
            </a:r>
          </a:p>
          <a:p>
            <a:pPr eaLnBrk="1" hangingPunct="1"/>
            <a:r>
              <a:rPr lang="en-US" sz="1400"/>
              <a:t>Les membres sont encouragés à assister aux réunions.  </a:t>
            </a:r>
          </a:p>
          <a:p>
            <a:pPr eaLnBrk="1" hangingPunct="1"/>
            <a:r>
              <a:rPr lang="en-US" sz="1400"/>
              <a:t>Ajoutez d’autres diapos si nécessaire. </a:t>
            </a:r>
          </a:p>
          <a:p>
            <a:pPr eaLnBrk="1" hangingPunct="1"/>
            <a:endParaRPr lang="en-US"/>
          </a:p>
        </p:txBody>
      </p:sp>
    </p:spTree>
    <p:extLst>
      <p:ext uri="{BB962C8B-B14F-4D97-AF65-F5344CB8AC3E}">
        <p14:creationId xmlns:p14="http://schemas.microsoft.com/office/powerpoint/2010/main" val="18461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D45B1409-AE05-4239-8CE8-94520523D8C3}" type="slidenum">
              <a:rPr lang="en-US" sz="1200">
                <a:latin typeface="Times New Roman" panose="02020603050405020304" pitchFamily="18" charset="0"/>
              </a:rPr>
              <a:pPr eaLnBrk="1" hangingPunct="1"/>
              <a:t>27</a:t>
            </a:fld>
            <a:endParaRPr lang="en-US" sz="1200">
              <a:latin typeface="Times New Roman" panose="02020603050405020304" pitchFamily="18" charset="0"/>
            </a:endParaRPr>
          </a:p>
        </p:txBody>
      </p:sp>
    </p:spTree>
    <p:extLst>
      <p:ext uri="{BB962C8B-B14F-4D97-AF65-F5344CB8AC3E}">
        <p14:creationId xmlns:p14="http://schemas.microsoft.com/office/powerpoint/2010/main" val="3046546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BEAF78AD-7F61-4AB5-9551-E738B3435B73}" type="slidenum">
              <a:rPr lang="en-US" sz="1200">
                <a:latin typeface="Times New Roman" panose="02020603050405020304" pitchFamily="18" charset="0"/>
              </a:rPr>
              <a:pPr eaLnBrk="1" hangingPunct="1"/>
              <a:t>28</a:t>
            </a:fld>
            <a:endParaRPr lang="en-US" sz="1200">
              <a:latin typeface="Times New Roman" panose="02020603050405020304" pitchFamily="18" charset="0"/>
            </a:endParaRPr>
          </a:p>
        </p:txBody>
      </p:sp>
    </p:spTree>
    <p:extLst>
      <p:ext uri="{BB962C8B-B14F-4D97-AF65-F5344CB8AC3E}">
        <p14:creationId xmlns:p14="http://schemas.microsoft.com/office/powerpoint/2010/main" val="964056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49FA8DB-4CCA-43AE-8598-E7FC030940FF}" type="slidenum">
              <a:rPr lang="en-US" smtClean="0">
                <a:latin typeface="Times New Roman" pitchFamily="18" charset="0"/>
                <a:cs typeface="Times New Roman" pitchFamily="18" charset="0"/>
              </a:rPr>
              <a:pPr/>
              <a:t>29</a:t>
            </a:fld>
            <a:endParaRPr lang="en-US">
              <a:latin typeface="Times New Roman" pitchFamily="18" charset="0"/>
              <a:cs typeface="Times New Roman" pitchFamily="18" charset="0"/>
            </a:endParaRPr>
          </a:p>
        </p:txBody>
      </p:sp>
      <p:sp>
        <p:nvSpPr>
          <p:cNvPr id="76803" name="Rectangle 2"/>
          <p:cNvSpPr>
            <a:spLocks noGrp="1" noRot="1" noChangeAspect="1" noChangeArrowheads="1" noTextEdit="1"/>
          </p:cNvSpPr>
          <p:nvPr>
            <p:ph type="sldImg"/>
          </p:nvPr>
        </p:nvSpPr>
        <p:spPr>
          <a:xfrm>
            <a:off x="1600200" y="685800"/>
            <a:ext cx="3924300" cy="2943225"/>
          </a:xfrm>
          <a:ln/>
        </p:spPr>
      </p:sp>
      <p:sp>
        <p:nvSpPr>
          <p:cNvPr id="118787" name="Rectangle 3"/>
          <p:cNvSpPr>
            <a:spLocks noGrp="1" noChangeArrowheads="1"/>
          </p:cNvSpPr>
          <p:nvPr>
            <p:ph type="body" idx="1"/>
          </p:nvPr>
        </p:nvSpPr>
        <p:spPr>
          <a:xfrm>
            <a:off x="152400" y="3733800"/>
            <a:ext cx="6642100" cy="5562600"/>
          </a:xfrm>
        </p:spPr>
        <p:txBody>
          <a:bodyPr/>
          <a:lstStyle/>
          <a:p>
            <a:r>
              <a:rPr lang="fr-CA" sz="1200" kern="1200" dirty="0">
                <a:solidFill>
                  <a:schemeClr val="tx1"/>
                </a:solidFill>
                <a:effectLst/>
                <a:latin typeface="Arial" pitchFamily="34" charset="0"/>
                <a:ea typeface="+mn-ea"/>
                <a:cs typeface="Arial" pitchFamily="34" charset="0"/>
              </a:rPr>
              <a:t>Faites savoir aux nouveaux membres que le Club opère selon les paramètres des règlements du club.</a:t>
            </a:r>
            <a:r>
              <a:rPr lang="fr-CA" sz="1200" b="1" kern="1200" dirty="0">
                <a:solidFill>
                  <a:schemeClr val="tx1"/>
                </a:solidFill>
                <a:effectLst/>
                <a:latin typeface="Arial" pitchFamily="34" charset="0"/>
                <a:ea typeface="+mn-ea"/>
                <a:cs typeface="Arial" pitchFamily="34" charset="0"/>
              </a:rPr>
              <a:t> </a:t>
            </a:r>
            <a:r>
              <a:rPr lang="fr-CA" sz="1200" kern="1200" dirty="0">
                <a:solidFill>
                  <a:schemeClr val="tx1"/>
                </a:solidFill>
                <a:effectLst/>
                <a:latin typeface="Arial" pitchFamily="34" charset="0"/>
                <a:ea typeface="+mn-ea"/>
                <a:cs typeface="Arial" pitchFamily="34" charset="0"/>
              </a:rPr>
              <a:t>Une copie du formulaire standard est disponible à </a:t>
            </a:r>
            <a:r>
              <a:rPr lang="fr-CA" sz="1200" u="sng" kern="1200" dirty="0">
                <a:solidFill>
                  <a:schemeClr val="tx1"/>
                </a:solidFill>
                <a:effectLst/>
                <a:latin typeface="Arial" pitchFamily="34" charset="0"/>
                <a:ea typeface="+mn-ea"/>
                <a:cs typeface="Arial" pitchFamily="34" charset="0"/>
                <a:hlinkClick r:id="rId3"/>
              </a:rPr>
              <a:t>www.KiwanisOne.org</a:t>
            </a:r>
            <a:r>
              <a:rPr lang="fr-CA" sz="1200" kern="1200" dirty="0">
                <a:solidFill>
                  <a:schemeClr val="tx1"/>
                </a:solidFill>
                <a:effectLst/>
                <a:latin typeface="Arial" pitchFamily="34" charset="0"/>
                <a:ea typeface="+mn-ea"/>
                <a:cs typeface="Arial" pitchFamily="34" charset="0"/>
              </a:rPr>
              <a:t>.</a:t>
            </a:r>
            <a:endParaRPr lang="en-US" sz="1200" kern="1200" dirty="0">
              <a:solidFill>
                <a:schemeClr val="tx1"/>
              </a:solidFill>
              <a:effectLst/>
              <a:latin typeface="Arial" pitchFamily="34" charset="0"/>
              <a:ea typeface="+mn-ea"/>
              <a:cs typeface="Arial" pitchFamily="34" charset="0"/>
            </a:endParaRPr>
          </a:p>
          <a:p>
            <a:pPr marL="0" indent="0">
              <a:buFontTx/>
              <a:buNone/>
            </a:pPr>
            <a:r>
              <a:rPr lang="fr-CA" sz="1200" kern="1200" dirty="0">
                <a:solidFill>
                  <a:schemeClr val="tx1"/>
                </a:solidFill>
                <a:effectLst/>
                <a:latin typeface="Arial" pitchFamily="34" charset="0"/>
                <a:ea typeface="+mn-ea"/>
                <a:cs typeface="Arial" pitchFamily="34" charset="0"/>
              </a:rPr>
              <a:t>Ce pourrait être amusant de poser les questions suivantes :</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Quel est l’âge minimum pour un </a:t>
            </a:r>
            <a:r>
              <a:rPr lang="fr-CA" sz="1200" kern="1200" dirty="0" err="1">
                <a:solidFill>
                  <a:schemeClr val="tx1"/>
                </a:solidFill>
                <a:effectLst/>
                <a:latin typeface="Arial" pitchFamily="34" charset="0"/>
                <a:ea typeface="+mn-ea"/>
                <a:cs typeface="Arial" pitchFamily="34" charset="0"/>
              </a:rPr>
              <a:t>Kiwanien</a:t>
            </a:r>
            <a:r>
              <a:rPr lang="fr-CA" sz="1200" kern="1200" dirty="0">
                <a:solidFill>
                  <a:schemeClr val="tx1"/>
                </a:solidFill>
                <a:effectLst/>
                <a:latin typeface="Arial" pitchFamily="34" charset="0"/>
                <a:ea typeface="+mn-ea"/>
                <a:cs typeface="Arial" pitchFamily="34" charset="0"/>
              </a:rPr>
              <a:t>? (18 ans)   </a:t>
            </a:r>
            <a:r>
              <a:rPr lang="fr-CA" sz="1200" b="1" kern="1200" dirty="0">
                <a:solidFill>
                  <a:schemeClr val="tx1"/>
                </a:solidFill>
                <a:effectLst/>
                <a:latin typeface="Arial" pitchFamily="34" charset="0"/>
                <a:ea typeface="+mn-ea"/>
                <a:cs typeface="Arial" pitchFamily="34" charset="0"/>
              </a:rPr>
              <a:t>Article III, Section 5</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Qui préside aux réunions en l’absence du président? (Président élu, Vice-président) </a:t>
            </a:r>
            <a:r>
              <a:rPr lang="fr-CA" sz="1200" b="1" kern="1200" dirty="0">
                <a:solidFill>
                  <a:schemeClr val="tx1"/>
                </a:solidFill>
                <a:effectLst/>
                <a:latin typeface="Arial" pitchFamily="34" charset="0"/>
                <a:ea typeface="+mn-ea"/>
                <a:cs typeface="Arial" pitchFamily="34" charset="0"/>
              </a:rPr>
              <a:t> Article IV, Section 5</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À quelle fréquence le bureau des directeurs doit-il se réunir? (une fois par mois)  </a:t>
            </a:r>
            <a:r>
              <a:rPr lang="fr-CA" sz="1200" b="1" kern="1200" dirty="0">
                <a:solidFill>
                  <a:schemeClr val="tx1"/>
                </a:solidFill>
                <a:effectLst/>
                <a:latin typeface="Arial" pitchFamily="34" charset="0"/>
                <a:ea typeface="+mn-ea"/>
                <a:cs typeface="Arial" pitchFamily="34" charset="0"/>
              </a:rPr>
              <a:t>Article VII, Section 5</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Un club peut-il déterminer la durée du mandat pour ses directeurs – un, deux ou trois ans? (Oui)  </a:t>
            </a:r>
            <a:r>
              <a:rPr lang="fr-CA" sz="1200" b="1" kern="1200" dirty="0">
                <a:solidFill>
                  <a:schemeClr val="tx1"/>
                </a:solidFill>
                <a:effectLst/>
                <a:latin typeface="Arial" pitchFamily="34" charset="0"/>
                <a:ea typeface="+mn-ea"/>
                <a:cs typeface="Arial" pitchFamily="34" charset="0"/>
              </a:rPr>
              <a:t>Article VII, Section 3</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Quand un club doit-il tenir son assemblée annuelle? (Avril / mai)  </a:t>
            </a:r>
            <a:r>
              <a:rPr lang="fr-CA" sz="1200" b="1" kern="1200" dirty="0">
                <a:solidFill>
                  <a:schemeClr val="tx1"/>
                </a:solidFill>
                <a:effectLst/>
                <a:latin typeface="Arial" pitchFamily="34" charset="0"/>
                <a:ea typeface="+mn-ea"/>
                <a:cs typeface="Arial" pitchFamily="34" charset="0"/>
              </a:rPr>
              <a:t>Article XI, Section 5</a:t>
            </a:r>
            <a:endParaRPr lang="en-US" sz="1200" kern="1200" dirty="0">
              <a:solidFill>
                <a:schemeClr val="tx1"/>
              </a:solidFill>
              <a:effectLst/>
              <a:latin typeface="Arial" pitchFamily="34" charset="0"/>
              <a:ea typeface="+mn-ea"/>
              <a:cs typeface="Arial" pitchFamily="34" charset="0"/>
            </a:endParaRPr>
          </a:p>
          <a:p>
            <a:pPr marL="228600" lvl="0" indent="-228600">
              <a:buFont typeface="+mj-lt"/>
              <a:buAutoNum type="arabicPeriod"/>
            </a:pPr>
            <a:r>
              <a:rPr lang="fr-CA" sz="1200" kern="1200" dirty="0">
                <a:solidFill>
                  <a:schemeClr val="tx1"/>
                </a:solidFill>
                <a:effectLst/>
                <a:latin typeface="Arial" pitchFamily="34" charset="0"/>
                <a:ea typeface="+mn-ea"/>
                <a:cs typeface="Arial" pitchFamily="34" charset="0"/>
              </a:rPr>
              <a:t>Quel est le nombre minimum de rencontre doit tenir un club? (deux par mois, mais l’une d’elle peut être une réunion du bureau des directeurs ouverte à tous ou un projet de service)  </a:t>
            </a:r>
            <a:r>
              <a:rPr lang="fr-CA" sz="1200" b="1" kern="1200" dirty="0">
                <a:solidFill>
                  <a:schemeClr val="tx1"/>
                </a:solidFill>
                <a:effectLst/>
                <a:latin typeface="Arial" pitchFamily="34" charset="0"/>
                <a:ea typeface="+mn-ea"/>
                <a:cs typeface="Arial" pitchFamily="34" charset="0"/>
              </a:rPr>
              <a:t>Article XI, Section 1</a:t>
            </a:r>
            <a:endParaRPr lang="en-US" sz="1200" kern="1200" dirty="0">
              <a:solidFill>
                <a:schemeClr val="tx1"/>
              </a:solidFill>
              <a:effectLst/>
              <a:latin typeface="Arial" pitchFamily="34" charset="0"/>
              <a:ea typeface="+mn-ea"/>
              <a:cs typeface="Arial" pitchFamily="34" charset="0"/>
            </a:endParaRPr>
          </a:p>
          <a:p>
            <a:pPr eaLnBrk="1" hangingPunct="1">
              <a:defRPr/>
            </a:pPr>
            <a:endParaRPr lang="en-US" dirty="0"/>
          </a:p>
        </p:txBody>
      </p:sp>
    </p:spTree>
    <p:extLst>
      <p:ext uri="{BB962C8B-B14F-4D97-AF65-F5344CB8AC3E}">
        <p14:creationId xmlns:p14="http://schemas.microsoft.com/office/powerpoint/2010/main" val="3242769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AAD55751-B3FB-46CF-9627-BE2499D74687}" type="slidenum">
              <a:rPr lang="en-US" sz="1200">
                <a:latin typeface="Times New Roman" panose="02020603050405020304" pitchFamily="18" charset="0"/>
              </a:rPr>
              <a:pPr eaLnBrk="1" hangingPunct="1"/>
              <a:t>30</a:t>
            </a:fld>
            <a:endParaRPr lang="en-US" sz="1200">
              <a:latin typeface="Times New Roman" panose="02020603050405020304" pitchFamily="18" charset="0"/>
            </a:endParaRPr>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sz="1200" kern="1200">
                <a:solidFill>
                  <a:schemeClr val="tx1"/>
                </a:solidFill>
                <a:effectLst/>
                <a:latin typeface="Arial" pitchFamily="34" charset="0"/>
                <a:ea typeface="+mn-ea"/>
                <a:cs typeface="Arial" pitchFamily="34" charset="0"/>
              </a:rPr>
              <a:t>Partagez la liste des membres du bureau de direction avec le nouveau membre.</a:t>
            </a:r>
            <a:endParaRPr lang="en-US" dirty="0"/>
          </a:p>
        </p:txBody>
      </p:sp>
    </p:spTree>
    <p:extLst>
      <p:ext uri="{BB962C8B-B14F-4D97-AF65-F5344CB8AC3E}">
        <p14:creationId xmlns:p14="http://schemas.microsoft.com/office/powerpoint/2010/main" val="178931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a:latin typeface="Arial" charset="0"/>
                <a:cs typeface="Arial" charset="0"/>
              </a:rPr>
              <a:t>The organization’s international office is located in Indianapolis, Indiana.</a:t>
            </a:r>
          </a:p>
          <a:p>
            <a:pPr eaLnBrk="1" hangingPunct="1"/>
            <a:r>
              <a:rPr lang="en-US">
                <a:latin typeface="Arial" charset="0"/>
                <a:cs typeface="Arial" charset="0"/>
              </a:rPr>
              <a:t>While our club directly impacts our community, there are more than 7,800 clubs all over the world doing the same thing. Together, our efforts are changing the world we live in.</a:t>
            </a:r>
          </a:p>
        </p:txBody>
      </p:sp>
      <p:sp>
        <p:nvSpPr>
          <p:cNvPr id="51204" name="Slide Number Placeholder 3"/>
          <p:cNvSpPr>
            <a:spLocks noGrp="1"/>
          </p:cNvSpPr>
          <p:nvPr>
            <p:ph type="sldNum" sz="quarter" idx="5"/>
          </p:nvPr>
        </p:nvSpPr>
        <p:spPr>
          <a:noFill/>
        </p:spPr>
        <p:txBody>
          <a:bodyPr/>
          <a:lstStyle/>
          <a:p>
            <a:fld id="{9E727FEA-DF41-45EA-BFCA-213C636CDA4D}" type="slidenum">
              <a:rPr lang="en-US" smtClean="0">
                <a:latin typeface="Times New Roman" pitchFamily="18" charset="0"/>
                <a:cs typeface="Times New Roman" pitchFamily="18" charset="0"/>
              </a:rPr>
              <a:pPr/>
              <a:t>4</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75614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51953C9B-78EF-42EE-BAA2-42330E79213B}" type="slidenum">
              <a:rPr lang="en-US" sz="1200">
                <a:latin typeface="Times New Roman" panose="02020603050405020304" pitchFamily="18" charset="0"/>
              </a:rPr>
              <a:pPr eaLnBrk="1" hangingPunct="1"/>
              <a:t>31</a:t>
            </a:fld>
            <a:endParaRPr lang="en-US" sz="1200">
              <a:latin typeface="Times New Roman" panose="02020603050405020304" pitchFamily="18" charset="0"/>
            </a:endParaRPr>
          </a:p>
        </p:txBody>
      </p:sp>
      <p:sp>
        <p:nvSpPr>
          <p:cNvPr id="75779" name="Rectangle 3074"/>
          <p:cNvSpPr>
            <a:spLocks noGrp="1" noRot="1" noChangeAspect="1" noChangeArrowheads="1" noTextEdit="1"/>
          </p:cNvSpPr>
          <p:nvPr>
            <p:ph type="sldImg"/>
          </p:nvPr>
        </p:nvSpPr>
        <p:spPr>
          <a:ln/>
        </p:spPr>
      </p:sp>
      <p:sp>
        <p:nvSpPr>
          <p:cNvPr id="75780"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Spécifiez que tous les membres sont bienvenus à une réunion du conseil, mais que seuls les administrateurs ont droit de vote. </a:t>
            </a:r>
          </a:p>
          <a:p>
            <a:pPr eaLnBrk="1" hangingPunct="1"/>
            <a:endParaRPr lang="en-US"/>
          </a:p>
        </p:txBody>
      </p:sp>
    </p:spTree>
    <p:extLst>
      <p:ext uri="{BB962C8B-B14F-4D97-AF65-F5344CB8AC3E}">
        <p14:creationId xmlns:p14="http://schemas.microsoft.com/office/powerpoint/2010/main" val="4093212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D0A2CAEC-F555-40B9-846C-22F6FF1C3B25}" type="slidenum">
              <a:rPr lang="en-US" sz="1200">
                <a:latin typeface="Times New Roman" panose="02020603050405020304" pitchFamily="18" charset="0"/>
              </a:rPr>
              <a:pPr eaLnBrk="1" hangingPunct="1"/>
              <a:t>32</a:t>
            </a:fld>
            <a:endParaRPr lang="en-US" sz="12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Aux États-Unis……</a:t>
            </a:r>
          </a:p>
          <a:p>
            <a:pPr eaLnBrk="1" hangingPunct="1"/>
            <a:r>
              <a:rPr lang="en-US"/>
              <a:t>Présentement (1 octobre 2010), les clubs Kiwanis sont classifiés comme 501(c)4 et les cotisations / dons ne sont pas déductibles pour fins fiscales.  </a:t>
            </a:r>
          </a:p>
          <a:p>
            <a:pPr eaLnBrk="1" hangingPunct="1"/>
            <a:endParaRPr lang="en-US"/>
          </a:p>
          <a:p>
            <a:pPr eaLnBrk="1" hangingPunct="1"/>
            <a:r>
              <a:rPr lang="en-US"/>
              <a:t>Certains clubs ont des fondations 501(c)3 qui peuvent accepter des contributions admissibles pour fins fiscales.  </a:t>
            </a:r>
          </a:p>
          <a:p>
            <a:pPr eaLnBrk="1" hangingPunct="1"/>
            <a:endParaRPr lang="en-US"/>
          </a:p>
          <a:p>
            <a:pPr eaLnBrk="1" hangingPunct="1"/>
            <a:r>
              <a:rPr lang="en-US"/>
              <a:t>Expliquez sommairement les finances du club et informez si le club a (n’a pas) une fondation. </a:t>
            </a:r>
          </a:p>
        </p:txBody>
      </p:sp>
    </p:spTree>
    <p:extLst>
      <p:ext uri="{BB962C8B-B14F-4D97-AF65-F5344CB8AC3E}">
        <p14:creationId xmlns:p14="http://schemas.microsoft.com/office/powerpoint/2010/main" val="2719414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8376035D-5215-4166-BE40-2449D65AB52D}" type="slidenum">
              <a:rPr lang="en-US" sz="1200">
                <a:latin typeface="Times New Roman" panose="02020603050405020304" pitchFamily="18" charset="0"/>
              </a:rPr>
              <a:pPr eaLnBrk="1" hangingPunct="1"/>
              <a:t>33</a:t>
            </a:fld>
            <a:endParaRPr 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Si applicable, décrivez les coûts additionnels pour être membre. Si votre club se réunit dans le cadre d’un repas, quel est le coût moyen du repas? On s’attend aussi à ce que le membre paie des amendes, participe aux activités de la division ou du district, fasse un don à la fondation, etc. </a:t>
            </a:r>
          </a:p>
        </p:txBody>
      </p:sp>
    </p:spTree>
    <p:extLst>
      <p:ext uri="{BB962C8B-B14F-4D97-AF65-F5344CB8AC3E}">
        <p14:creationId xmlns:p14="http://schemas.microsoft.com/office/powerpoint/2010/main" val="2314379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9068EA3E-EA81-4224-9332-607E4F671ABB}" type="slidenum">
              <a:rPr lang="en-US" sz="1200">
                <a:latin typeface="Times New Roman" panose="02020603050405020304" pitchFamily="18" charset="0"/>
              </a:rPr>
              <a:pPr eaLnBrk="1" hangingPunct="1"/>
              <a:t>34</a:t>
            </a:fld>
            <a:endParaRPr 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Kiwanis International tient un congrès annuel pour:</a:t>
            </a:r>
          </a:p>
          <a:p>
            <a:pPr lvl="1" eaLnBrk="1" hangingPunct="1">
              <a:buFontTx/>
              <a:buChar char="•"/>
            </a:pPr>
            <a:r>
              <a:rPr lang="en-US"/>
              <a:t> élire les membres du conseil d’administration international</a:t>
            </a:r>
          </a:p>
          <a:p>
            <a:pPr lvl="1" eaLnBrk="1" hangingPunct="1">
              <a:buFontTx/>
              <a:buChar char="•"/>
            </a:pPr>
            <a:r>
              <a:rPr lang="en-US"/>
              <a:t> Amender les règlements internationaux</a:t>
            </a:r>
          </a:p>
          <a:p>
            <a:pPr lvl="1" eaLnBrk="1" hangingPunct="1">
              <a:buFontTx/>
              <a:buChar char="•"/>
            </a:pPr>
            <a:r>
              <a:rPr lang="en-US"/>
              <a:t> tenir des sessions d’éducation et de leadership</a:t>
            </a:r>
          </a:p>
          <a:p>
            <a:pPr lvl="1" eaLnBrk="1" hangingPunct="1">
              <a:buFontTx/>
              <a:buChar char="•"/>
            </a:pPr>
            <a:r>
              <a:rPr lang="en-US"/>
              <a:t> permettre la camaraderie kiwanienne</a:t>
            </a:r>
          </a:p>
          <a:p>
            <a:pPr lvl="1" eaLnBrk="1" hangingPunct="1">
              <a:buFontTx/>
              <a:buChar char="•"/>
            </a:pPr>
            <a:r>
              <a:rPr lang="en-US"/>
              <a:t> fournir de l’éducation kiwanienne</a:t>
            </a:r>
          </a:p>
          <a:p>
            <a:pPr lvl="1" eaLnBrk="1" hangingPunct="1">
              <a:buFontTx/>
              <a:buChar char="•"/>
            </a:pPr>
            <a:r>
              <a:rPr lang="en-US"/>
              <a:t> donner des conseils et inspirer les clubs</a:t>
            </a:r>
          </a:p>
          <a:p>
            <a:pPr eaLnBrk="1" hangingPunct="1"/>
            <a:endParaRPr lang="en-US"/>
          </a:p>
          <a:p>
            <a:pPr eaLnBrk="1" hangingPunct="1"/>
            <a:r>
              <a:rPr lang="en-US"/>
              <a:t>Chaque club a droit d’être représenté par deux délégués et deux substituts au congrès international. Each club is entitled to send two delegates and two alternates to the International convention. Ces délégués forment la Plénière des délégués et votent pour élire les officiers et les nouveaux membres du conseil international, sur les  résolutions et sur les amendements aux règlements internationaux. qui sont proposés. </a:t>
            </a:r>
          </a:p>
          <a:p>
            <a:pPr eaLnBrk="1" hangingPunct="1"/>
            <a:endParaRPr lang="en-US"/>
          </a:p>
          <a:p>
            <a:pPr eaLnBrk="1" hangingPunct="1"/>
            <a:r>
              <a:rPr lang="en-US"/>
              <a:t>Les congrès du district et le conférences ont les mêmes objectifs, mais au niveau du district. Certains districts tiennent des rencontres régionales. Si tel est le cas pour votre district, apportez les corrections qui s’imposent au diaporama. </a:t>
            </a:r>
          </a:p>
          <a:p>
            <a:pPr eaLnBrk="1" hangingPunct="1"/>
            <a:r>
              <a:rPr lang="en-US"/>
              <a:t>Mentionnez les dates et les lieux où se tiendront les prochains congrès et, selon le cas, expliquez la politique du club concernant ses représentants à chacun de ces événements.</a:t>
            </a:r>
          </a:p>
          <a:p>
            <a:pPr eaLnBrk="1" hangingPunct="1"/>
            <a:endParaRPr lang="en-US"/>
          </a:p>
          <a:p>
            <a:pPr eaLnBrk="1" hangingPunct="1"/>
            <a:endParaRPr lang="en-US"/>
          </a:p>
        </p:txBody>
      </p:sp>
    </p:spTree>
    <p:extLst>
      <p:ext uri="{BB962C8B-B14F-4D97-AF65-F5344CB8AC3E}">
        <p14:creationId xmlns:p14="http://schemas.microsoft.com/office/powerpoint/2010/main" val="525234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B85D3326-3DF5-4751-A464-F777C32DDBFC}" type="slidenum">
              <a:rPr lang="en-US" sz="1200">
                <a:latin typeface="Times New Roman" panose="02020603050405020304" pitchFamily="18" charset="0"/>
              </a:rPr>
              <a:pPr eaLnBrk="1" hangingPunct="1"/>
              <a:t>35</a:t>
            </a:fld>
            <a:endParaRPr 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Tree>
    <p:extLst>
      <p:ext uri="{BB962C8B-B14F-4D97-AF65-F5344CB8AC3E}">
        <p14:creationId xmlns:p14="http://schemas.microsoft.com/office/powerpoint/2010/main" val="246032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Les Objets du Kiwanis International Objects énoncent les principes qui nous guident.</a:t>
            </a:r>
          </a:p>
          <a:p>
            <a:pPr eaLnBrk="1" hangingPunct="1"/>
            <a:r>
              <a:rPr lang="en-US"/>
              <a:t>Ils ont été adoptés par les délégués des clubs lors du congrès du Kiwanis International en 1924 qui s’est tenu à  Denver, Colorado. Ils ont inspiré des générations de Kiwaniens — et ils sont encore vrais aujourd’hui.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F7D2D2B7-7D02-42DC-B5B2-1D1E3AF640AB}" type="slidenum">
              <a:rPr lang="en-US" sz="1200">
                <a:latin typeface="Times New Roman" panose="02020603050405020304" pitchFamily="18" charset="0"/>
              </a:rPr>
              <a:pPr eaLnBrk="1" hangingPunct="1"/>
              <a:t>5</a:t>
            </a:fld>
            <a:endParaRPr lang="en-US" sz="1200">
              <a:latin typeface="Times New Roman" panose="02020603050405020304" pitchFamily="18" charset="0"/>
            </a:endParaRPr>
          </a:p>
        </p:txBody>
      </p:sp>
    </p:spTree>
    <p:extLst>
      <p:ext uri="{BB962C8B-B14F-4D97-AF65-F5344CB8AC3E}">
        <p14:creationId xmlns:p14="http://schemas.microsoft.com/office/powerpoint/2010/main" val="41500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Les Objets du Kiwanis International Objects énoncent les principes qui nous guident.</a:t>
            </a:r>
          </a:p>
          <a:p>
            <a:pPr eaLnBrk="1" hangingPunct="1"/>
            <a:r>
              <a:rPr lang="en-US"/>
              <a:t>Ils ont été adoptés par les délégués des clubs lors du congrès du Kiwanis International en 1924 qui s’est tenu à  Denver, Colorado. Ils ont inspiré des générations de Kiwaniens — et ils sont encore vrais aujourd’hui.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EA1AF113-B95A-4F5A-AAC5-FCBF4DBA52FB}" type="slidenum">
              <a:rPr lang="en-US" sz="1200">
                <a:latin typeface="Times New Roman" panose="02020603050405020304" pitchFamily="18" charset="0"/>
              </a:rPr>
              <a:pPr eaLnBrk="1" hangingPunct="1"/>
              <a:t>6</a:t>
            </a:fld>
            <a:endParaRPr lang="en-US" sz="1200">
              <a:latin typeface="Times New Roman" panose="02020603050405020304" pitchFamily="18" charset="0"/>
            </a:endParaRPr>
          </a:p>
        </p:txBody>
      </p:sp>
    </p:spTree>
    <p:extLst>
      <p:ext uri="{BB962C8B-B14F-4D97-AF65-F5344CB8AC3E}">
        <p14:creationId xmlns:p14="http://schemas.microsoft.com/office/powerpoint/2010/main" val="34933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B4B332F2-5ECB-417F-BBDC-F0D57C1CB4A9}" type="slidenum">
              <a:rPr lang="en-US" sz="1200">
                <a:latin typeface="Times New Roman" panose="02020603050405020304" pitchFamily="18" charset="0"/>
              </a:rPr>
              <a:pPr eaLnBrk="1" hangingPunct="1"/>
              <a:t>7</a:t>
            </a:fld>
            <a:endParaRPr lang="en-US" sz="1200">
              <a:latin typeface="Times New Roman" panose="02020603050405020304" pitchFamily="18" charset="0"/>
            </a:endParaRPr>
          </a:p>
        </p:txBody>
      </p:sp>
    </p:spTree>
    <p:extLst>
      <p:ext uri="{BB962C8B-B14F-4D97-AF65-F5344CB8AC3E}">
        <p14:creationId xmlns:p14="http://schemas.microsoft.com/office/powerpoint/2010/main" val="380813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2A0F3839-D778-430A-8761-36CAECF07217}" type="slidenum">
              <a:rPr lang="en-US" sz="1200">
                <a:latin typeface="Times New Roman" panose="02020603050405020304" pitchFamily="18" charset="0"/>
              </a:rPr>
              <a:pPr eaLnBrk="1" hangingPunct="1"/>
              <a:t>8</a:t>
            </a:fld>
            <a:endParaRPr lang="en-US" sz="1200">
              <a:latin typeface="Times New Roman" panose="02020603050405020304" pitchFamily="18" charset="0"/>
            </a:endParaRPr>
          </a:p>
        </p:txBody>
      </p:sp>
      <p:sp>
        <p:nvSpPr>
          <p:cNvPr id="52227" name="Rectangle 6146"/>
          <p:cNvSpPr>
            <a:spLocks noGrp="1" noRot="1" noChangeAspect="1" noChangeArrowheads="1" noTextEdit="1"/>
          </p:cNvSpPr>
          <p:nvPr>
            <p:ph type="sldImg"/>
          </p:nvPr>
        </p:nvSpPr>
        <p:spPr>
          <a:ln/>
        </p:spPr>
      </p:sp>
      <p:sp>
        <p:nvSpPr>
          <p:cNvPr id="52228" name="Rectangle 614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Il est important que les nouveaux membres aient l’opportunité de participer à un projet de service immédiatement. </a:t>
            </a:r>
          </a:p>
          <a:p>
            <a:pPr eaLnBrk="1" hangingPunct="1"/>
            <a:endParaRPr lang="en-US"/>
          </a:p>
          <a:p>
            <a:pPr eaLnBrk="1" hangingPunct="1"/>
            <a:endParaRPr lang="en-US"/>
          </a:p>
        </p:txBody>
      </p:sp>
    </p:spTree>
    <p:extLst>
      <p:ext uri="{BB962C8B-B14F-4D97-AF65-F5344CB8AC3E}">
        <p14:creationId xmlns:p14="http://schemas.microsoft.com/office/powerpoint/2010/main" val="307404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DFD1BD98-833D-49C2-9019-5EA0B251B5AB}" type="slidenum">
              <a:rPr lang="en-US" sz="1200">
                <a:latin typeface="Times New Roman" panose="02020603050405020304" pitchFamily="18" charset="0"/>
              </a:rPr>
              <a:pPr eaLnBrk="1" hangingPunct="1"/>
              <a:t>9</a:t>
            </a:fld>
            <a:endParaRPr lang="en-US" sz="1200">
              <a:latin typeface="Times New Roman" panose="02020603050405020304" pitchFamily="18" charset="0"/>
            </a:endParaRPr>
          </a:p>
        </p:txBody>
      </p:sp>
    </p:spTree>
    <p:extLst>
      <p:ext uri="{BB962C8B-B14F-4D97-AF65-F5344CB8AC3E}">
        <p14:creationId xmlns:p14="http://schemas.microsoft.com/office/powerpoint/2010/main" val="406382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Listez les avantages offerts par le club, la division et le district (i.e. bulletin du district et du club, conférences éducatives, opportunités de développer ses qualités de leader, etc.).</a:t>
            </a:r>
          </a:p>
          <a:p>
            <a:pPr eaLnBrk="1" hangingPunct="1"/>
            <a:endParaRPr lang="en-US"/>
          </a:p>
          <a:p>
            <a:pPr eaLnBrk="1" hangingPunct="1"/>
            <a:r>
              <a:rPr lang="en-US"/>
              <a:t>Effacez tout ce qui n’est pas pertinent pour votre club.</a:t>
            </a:r>
          </a:p>
          <a:p>
            <a:pPr eaLnBrk="1" hangingPunct="1"/>
            <a:endParaRPr 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defTabSz="931863"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defTabSz="931863"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defTabSz="931863"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defTabSz="931863"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2D505368-0EBB-4ADC-9A41-026E46D39069}" type="slidenum">
              <a:rPr lang="en-US" sz="1200">
                <a:latin typeface="Times New Roman" panose="02020603050405020304" pitchFamily="18" charset="0"/>
              </a:rPr>
              <a:pPr eaLnBrk="1" hangingPunct="1"/>
              <a:t>10</a:t>
            </a:fld>
            <a:endParaRPr lang="en-US" sz="1200">
              <a:latin typeface="Times New Roman" panose="02020603050405020304" pitchFamily="18" charset="0"/>
            </a:endParaRPr>
          </a:p>
        </p:txBody>
      </p:sp>
    </p:spTree>
    <p:extLst>
      <p:ext uri="{BB962C8B-B14F-4D97-AF65-F5344CB8AC3E}">
        <p14:creationId xmlns:p14="http://schemas.microsoft.com/office/powerpoint/2010/main" val="149826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1524001"/>
            <a:ext cx="8229600" cy="2209800"/>
          </a:xfrm>
        </p:spPr>
        <p:txBody>
          <a:bodyPr lIns="45720" rIns="228600"/>
          <a:lstStyle>
            <a:lvl1pPr marL="0" algn="ctr">
              <a:defRPr sz="4800">
                <a:solidFill>
                  <a:schemeClr val="bg1"/>
                </a:solidFill>
                <a:latin typeface="Verdana" pitchFamily="34" charset="0"/>
              </a:defRPr>
            </a:lvl1pPr>
            <a:extLst/>
          </a:lstStyle>
          <a:p>
            <a:r>
              <a:rPr lang="en-US" dirty="0"/>
              <a:t>Click to edit Master title style</a:t>
            </a:r>
          </a:p>
        </p:txBody>
      </p:sp>
      <p:sp>
        <p:nvSpPr>
          <p:cNvPr id="9" name="Subtitle 8"/>
          <p:cNvSpPr>
            <a:spLocks noGrp="1"/>
          </p:cNvSpPr>
          <p:nvPr>
            <p:ph type="subTitle" idx="1"/>
          </p:nvPr>
        </p:nvSpPr>
        <p:spPr>
          <a:xfrm>
            <a:off x="1295400" y="3886200"/>
            <a:ext cx="6560234" cy="1752600"/>
          </a:xfrm>
        </p:spPr>
        <p:txBody>
          <a:bodyPr lIns="45720" rIns="246888"/>
          <a:lstStyle>
            <a:lvl1pPr marL="0" indent="0" algn="ctr">
              <a:spcBef>
                <a:spcPts val="0"/>
              </a:spcBef>
              <a:buNone/>
              <a:defRPr>
                <a:effectLst/>
                <a:latin typeface="Palatino Linotype" pitchFamily="18"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extLst>
      <p:ext uri="{BB962C8B-B14F-4D97-AF65-F5344CB8AC3E}">
        <p14:creationId xmlns:p14="http://schemas.microsoft.com/office/powerpoint/2010/main" val="875786685"/>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5"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9937D7CE-FAA8-4814-AC79-F577FE8D9C91}" type="datetimeFigureOut">
              <a:rPr lang="en-US"/>
              <a:pPr>
                <a:defRPr/>
              </a:pPr>
              <a:t>10/16/2016</a:t>
            </a:fld>
            <a:endParaRPr lang="en-US"/>
          </a:p>
        </p:txBody>
      </p:sp>
      <p:sp>
        <p:nvSpPr>
          <p:cNvPr id="6" name="Slide Number Placeholder 22"/>
          <p:cNvSpPr>
            <a:spLocks noGrp="1"/>
          </p:cNvSpPr>
          <p:nvPr>
            <p:ph type="sldNum" sz="quarter" idx="12"/>
          </p:nvPr>
        </p:nvSpPr>
        <p:spPr>
          <a:xfrm>
            <a:off x="8680450" y="6584950"/>
            <a:ext cx="463550"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2B5A6323-06AB-48BB-9C6A-2CE9E2BE0230}" type="slidenum">
              <a:rPr lang="en-US"/>
              <a:pPr/>
              <a:t>‹#›</a:t>
            </a:fld>
            <a:endParaRPr lang="en-US"/>
          </a:p>
        </p:txBody>
      </p:sp>
    </p:spTree>
    <p:extLst>
      <p:ext uri="{BB962C8B-B14F-4D97-AF65-F5344CB8AC3E}">
        <p14:creationId xmlns:p14="http://schemas.microsoft.com/office/powerpoint/2010/main" val="257347013"/>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5"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F11D413A-99AB-481E-ABA2-0EE7277F0911}" type="datetimeFigureOut">
              <a:rPr lang="en-US"/>
              <a:pPr>
                <a:defRPr/>
              </a:pPr>
              <a:t>10/16/2016</a:t>
            </a:fld>
            <a:endParaRPr lang="en-US"/>
          </a:p>
        </p:txBody>
      </p:sp>
      <p:sp>
        <p:nvSpPr>
          <p:cNvPr id="6" name="Slide Number Placeholder 22"/>
          <p:cNvSpPr>
            <a:spLocks noGrp="1"/>
          </p:cNvSpPr>
          <p:nvPr>
            <p:ph type="sldNum" sz="quarter" idx="12"/>
          </p:nvPr>
        </p:nvSpPr>
        <p:spPr>
          <a:xfrm>
            <a:off x="8680450" y="6584950"/>
            <a:ext cx="463550"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4DB5A759-909C-4D73-A213-80F757A433E4}" type="slidenum">
              <a:rPr lang="en-US"/>
              <a:pPr/>
              <a:t>‹#›</a:t>
            </a:fld>
            <a:endParaRPr lang="en-US"/>
          </a:p>
        </p:txBody>
      </p:sp>
    </p:spTree>
    <p:extLst>
      <p:ext uri="{BB962C8B-B14F-4D97-AF65-F5344CB8AC3E}">
        <p14:creationId xmlns:p14="http://schemas.microsoft.com/office/powerpoint/2010/main" val="261682105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sz="3700" b="1"/>
            </a:lvl1pPr>
            <a:extLst/>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4832930"/>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bg1"/>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7"/>
          <p:cNvSpPr>
            <a:spLocks noGrp="1"/>
          </p:cNvSpPr>
          <p:nvPr>
            <p:ph type="dt" sz="half" idx="10"/>
          </p:nvPr>
        </p:nvSpPr>
        <p:spPr>
          <a:xfrm>
            <a:off x="5562600" y="6513513"/>
            <a:ext cx="3001963" cy="274637"/>
          </a:xfrm>
          <a:prstGeom prst="rect">
            <a:avLst/>
          </a:prstGeom>
        </p:spPr>
        <p:txBody>
          <a:bodyPr vert="horz" rtlCol="0"/>
          <a:lstStyle>
            <a:lvl1pPr eaLnBrk="0" hangingPunct="0">
              <a:defRPr>
                <a:latin typeface="Arial" charset="0"/>
                <a:cs typeface="Times New Roman" charset="0"/>
              </a:defRPr>
            </a:lvl1pPr>
            <a:extLst/>
          </a:lstStyle>
          <a:p>
            <a:pPr>
              <a:defRPr/>
            </a:pPr>
            <a:fld id="{7D10A965-87C4-4C3B-AA33-BCA74CF95B07}" type="datetimeFigureOut">
              <a:rPr lang="en-US"/>
              <a:pPr>
                <a:defRPr/>
              </a:pPr>
              <a:t>10/16/2016</a:t>
            </a:fld>
            <a:endParaRPr lang="en-US"/>
          </a:p>
        </p:txBody>
      </p:sp>
      <p:sp>
        <p:nvSpPr>
          <p:cNvPr id="5" name="Slide Number Placeholder 8"/>
          <p:cNvSpPr>
            <a:spLocks noGrp="1"/>
          </p:cNvSpPr>
          <p:nvPr>
            <p:ph type="sldNum" sz="quarter" idx="11"/>
          </p:nvPr>
        </p:nvSpPr>
        <p:spPr>
          <a:xfrm>
            <a:off x="8639175" y="6513513"/>
            <a:ext cx="463550" cy="274637"/>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E3E1D7"/>
                </a:solidFill>
                <a:latin typeface="Arial" panose="020B0604020202020204" pitchFamily="34" charset="0"/>
              </a:defRPr>
            </a:lvl1pPr>
          </a:lstStyle>
          <a:p>
            <a:fld id="{F7777788-DD6C-4798-AF33-84F11F7D8AB0}" type="slidenum">
              <a:rPr lang="en-US"/>
              <a:pPr/>
              <a:t>‹#›</a:t>
            </a:fld>
            <a:endParaRPr lang="en-US"/>
          </a:p>
        </p:txBody>
      </p:sp>
      <p:sp>
        <p:nvSpPr>
          <p:cNvPr id="6" name="Footer Placeholder 9"/>
          <p:cNvSpPr>
            <a:spLocks noGrp="1"/>
          </p:cNvSpPr>
          <p:nvPr>
            <p:ph type="ftr" sz="quarter" idx="12"/>
          </p:nvPr>
        </p:nvSpPr>
        <p:spPr>
          <a:xfrm>
            <a:off x="1600200" y="6513513"/>
            <a:ext cx="3906838" cy="274637"/>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extLst>
      <p:ext uri="{BB962C8B-B14F-4D97-AF65-F5344CB8AC3E}">
        <p14:creationId xmlns:p14="http://schemas.microsoft.com/office/powerpoint/2010/main" val="3256644904"/>
      </p:ext>
    </p:extLst>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4575680D-BBD1-4B06-B7FA-9250E68BB200}" type="datetimeFigureOut">
              <a:rPr lang="en-US"/>
              <a:pPr>
                <a:defRPr/>
              </a:pPr>
              <a:t>10/16/2016</a:t>
            </a:fld>
            <a:endParaRPr lang="en-US"/>
          </a:p>
        </p:txBody>
      </p:sp>
      <p:sp>
        <p:nvSpPr>
          <p:cNvPr id="6" name="Footer Placeholder 5"/>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r>
              <a:rPr lang="en-US"/>
              <a:t>www.kiwanisone.org</a:t>
            </a:r>
            <a:endParaRPr lang="en-US" dirty="0"/>
          </a:p>
        </p:txBody>
      </p:sp>
      <p:sp>
        <p:nvSpPr>
          <p:cNvPr id="7" name="Slide Number Placeholder 6"/>
          <p:cNvSpPr>
            <a:spLocks noGrp="1"/>
          </p:cNvSpPr>
          <p:nvPr>
            <p:ph type="sldNum" sz="quarter" idx="12"/>
          </p:nvPr>
        </p:nvSpPr>
        <p:spPr>
          <a:xfrm>
            <a:off x="8640763" y="6515100"/>
            <a:ext cx="465137"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F6F6A05A-7C8C-44A6-BFEF-F62849D1832D}" type="slidenum">
              <a:rPr lang="en-US"/>
              <a:pPr/>
              <a:t>‹#›</a:t>
            </a:fld>
            <a:endParaRPr lang="en-US"/>
          </a:p>
        </p:txBody>
      </p:sp>
    </p:spTree>
    <p:extLst>
      <p:ext uri="{BB962C8B-B14F-4D97-AF65-F5344CB8AC3E}">
        <p14:creationId xmlns:p14="http://schemas.microsoft.com/office/powerpoint/2010/main" val="285672781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none" baseline="0">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none" baseline="0">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590800" y="0"/>
            <a:ext cx="6553200" cy="838200"/>
          </a:xfrm>
        </p:spPr>
        <p:txBody>
          <a:bodyPr/>
          <a:lstStyle>
            <a:lvl1pPr algn="r">
              <a:defRPr sz="3700" b="1"/>
            </a:lvl1pPr>
            <a:extLst/>
          </a:lstStyle>
          <a:p>
            <a:r>
              <a:rPr lang="en-US"/>
              <a:t>Click to edit Master title style</a:t>
            </a:r>
            <a:endParaRPr lang="en-US" dirty="0"/>
          </a:p>
        </p:txBody>
      </p:sp>
      <p:sp>
        <p:nvSpPr>
          <p:cNvPr id="7" name="Date Placeholder 6"/>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0D0961D1-06C2-4E04-BF6D-000DFF3476EB}" type="datetimeFigureOut">
              <a:rPr lang="en-US"/>
              <a:pPr>
                <a:defRPr/>
              </a:pPr>
              <a:t>10/16/2016</a:t>
            </a:fld>
            <a:endParaRPr lang="en-US"/>
          </a:p>
        </p:txBody>
      </p:sp>
      <p:sp>
        <p:nvSpPr>
          <p:cNvPr id="8" name="Footer Placeholder 7"/>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endParaRPr lang="en-US"/>
          </a:p>
        </p:txBody>
      </p:sp>
      <p:sp>
        <p:nvSpPr>
          <p:cNvPr id="9" name="Slide Number Placeholder 8"/>
          <p:cNvSpPr>
            <a:spLocks noGrp="1"/>
          </p:cNvSpPr>
          <p:nvPr>
            <p:ph type="sldNum" sz="quarter" idx="12"/>
          </p:nvPr>
        </p:nvSpPr>
        <p:spPr>
          <a:xfrm>
            <a:off x="8640763" y="6515100"/>
            <a:ext cx="465137"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E96F6554-FEFA-472E-88A1-AEBBEEFF86DF}" type="slidenum">
              <a:rPr lang="en-US"/>
              <a:pPr/>
              <a:t>‹#›</a:t>
            </a:fld>
            <a:endParaRPr lang="en-US"/>
          </a:p>
        </p:txBody>
      </p:sp>
    </p:spTree>
    <p:extLst>
      <p:ext uri="{BB962C8B-B14F-4D97-AF65-F5344CB8AC3E}">
        <p14:creationId xmlns:p14="http://schemas.microsoft.com/office/powerpoint/2010/main" val="191046903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90800" y="0"/>
            <a:ext cx="6553200" cy="838200"/>
          </a:xfrm>
        </p:spPr>
        <p:txBody>
          <a:bodyPr/>
          <a:lstStyle>
            <a:lvl1pPr algn="r">
              <a:defRPr sz="3700" b="1"/>
            </a:lvl1pPr>
            <a:extLst/>
          </a:lstStyle>
          <a:p>
            <a:r>
              <a:rPr lang="en-US"/>
              <a:t>Click to edit Master title style</a:t>
            </a:r>
            <a:endParaRPr lang="en-US" dirty="0"/>
          </a:p>
        </p:txBody>
      </p:sp>
      <p:sp>
        <p:nvSpPr>
          <p:cNvPr id="3" name="Date Placeholder 2"/>
          <p:cNvSpPr>
            <a:spLocks noGrp="1"/>
          </p:cNvSpPr>
          <p:nvPr>
            <p:ph type="dt" sz="half" idx="10"/>
          </p:nvPr>
        </p:nvSpPr>
        <p:spPr>
          <a:xfrm>
            <a:off x="5562600" y="6400800"/>
            <a:ext cx="3001963" cy="274638"/>
          </a:xfrm>
          <a:prstGeom prst="rect">
            <a:avLst/>
          </a:prstGeom>
        </p:spPr>
        <p:txBody>
          <a:bodyPr/>
          <a:lstStyle>
            <a:lvl1pPr eaLnBrk="0" hangingPunct="0">
              <a:defRPr>
                <a:latin typeface="Arial" charset="0"/>
                <a:cs typeface="Times New Roman" charset="0"/>
              </a:defRPr>
            </a:lvl1pPr>
            <a:extLst/>
          </a:lstStyle>
          <a:p>
            <a:pPr>
              <a:defRPr/>
            </a:pPr>
            <a:fld id="{E1130BE3-52BD-4568-AAE6-16E2DAED07E0}" type="datetimeFigureOut">
              <a:rPr lang="en-US"/>
              <a:pPr>
                <a:defRPr/>
              </a:pPr>
              <a:t>10/16/2016</a:t>
            </a:fld>
            <a:endParaRPr lang="en-US"/>
          </a:p>
        </p:txBody>
      </p:sp>
      <p:sp>
        <p:nvSpPr>
          <p:cNvPr id="4" name="Footer Placeholder 3"/>
          <p:cNvSpPr>
            <a:spLocks noGrp="1"/>
          </p:cNvSpPr>
          <p:nvPr>
            <p:ph type="ftr" sz="quarter" idx="11"/>
          </p:nvPr>
        </p:nvSpPr>
        <p:spPr>
          <a:xfrm>
            <a:off x="1295400" y="6400800"/>
            <a:ext cx="4211638" cy="274638"/>
          </a:xfrm>
          <a:prstGeom prst="rect">
            <a:avLst/>
          </a:prstGeom>
        </p:spPr>
        <p:txBody>
          <a:bodyPr/>
          <a:lstStyle>
            <a:lvl1pPr eaLnBrk="0" hangingPunct="0">
              <a:defRPr>
                <a:latin typeface="Arial" charset="0"/>
                <a:cs typeface="Times New Roman" charset="0"/>
              </a:defRPr>
            </a:lvl1pPr>
            <a:extLst/>
          </a:lstStyle>
          <a:p>
            <a:pPr>
              <a:defRPr/>
            </a:pPr>
            <a:endParaRPr lang="en-US"/>
          </a:p>
        </p:txBody>
      </p:sp>
      <p:sp>
        <p:nvSpPr>
          <p:cNvPr id="5" name="Slide Number Placeholder 4"/>
          <p:cNvSpPr>
            <a:spLocks noGrp="1"/>
          </p:cNvSpPr>
          <p:nvPr>
            <p:ph type="sldNum" sz="quarter" idx="12"/>
          </p:nvPr>
        </p:nvSpPr>
        <p:spPr>
          <a:xfrm>
            <a:off x="8680450" y="6584950"/>
            <a:ext cx="463550"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3E4AEDD6-C1A2-4651-B428-E81FB459EA02}" type="slidenum">
              <a:rPr lang="en-US"/>
              <a:pPr/>
              <a:t>‹#›</a:t>
            </a:fld>
            <a:endParaRPr lang="en-US"/>
          </a:p>
        </p:txBody>
      </p:sp>
    </p:spTree>
    <p:extLst>
      <p:ext uri="{BB962C8B-B14F-4D97-AF65-F5344CB8AC3E}">
        <p14:creationId xmlns:p14="http://schemas.microsoft.com/office/powerpoint/2010/main" val="1753911"/>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295400" y="6400800"/>
            <a:ext cx="4211638" cy="274638"/>
          </a:xfrm>
          <a:prstGeom prst="rect">
            <a:avLst/>
          </a:prstGeom>
        </p:spPr>
        <p:txBody>
          <a:bodyPr/>
          <a:lstStyle>
            <a:lvl1pPr eaLnBrk="0" hangingPunct="0">
              <a:defRPr>
                <a:latin typeface="Arial" charset="0"/>
                <a:cs typeface="Times New Roman" charset="0"/>
              </a:defRPr>
            </a:lvl1pPr>
          </a:lstStyle>
          <a:p>
            <a:pPr>
              <a:defRPr/>
            </a:pPr>
            <a:endParaRPr lang="en-US"/>
          </a:p>
        </p:txBody>
      </p:sp>
      <p:sp>
        <p:nvSpPr>
          <p:cNvPr id="3" name="Date Placeholder 13"/>
          <p:cNvSpPr>
            <a:spLocks noGrp="1"/>
          </p:cNvSpPr>
          <p:nvPr>
            <p:ph type="dt" sz="half" idx="11"/>
          </p:nvPr>
        </p:nvSpPr>
        <p:spPr>
          <a:xfrm>
            <a:off x="5562600" y="6400800"/>
            <a:ext cx="3001963" cy="274638"/>
          </a:xfrm>
          <a:prstGeom prst="rect">
            <a:avLst/>
          </a:prstGeom>
        </p:spPr>
        <p:txBody>
          <a:bodyPr/>
          <a:lstStyle>
            <a:lvl1pPr eaLnBrk="0" hangingPunct="0">
              <a:defRPr>
                <a:latin typeface="Arial" charset="0"/>
                <a:cs typeface="Times New Roman" charset="0"/>
              </a:defRPr>
            </a:lvl1pPr>
          </a:lstStyle>
          <a:p>
            <a:pPr>
              <a:defRPr/>
            </a:pPr>
            <a:fld id="{45AE631C-D6D1-436C-8639-9AFA7EFFF5E6}" type="datetimeFigureOut">
              <a:rPr lang="en-US"/>
              <a:pPr>
                <a:defRPr/>
              </a:pPr>
              <a:t>10/16/2016</a:t>
            </a:fld>
            <a:endParaRPr lang="en-US"/>
          </a:p>
        </p:txBody>
      </p:sp>
      <p:sp>
        <p:nvSpPr>
          <p:cNvPr id="4" name="Slide Number Placeholder 22"/>
          <p:cNvSpPr>
            <a:spLocks noGrp="1"/>
          </p:cNvSpPr>
          <p:nvPr>
            <p:ph type="sldNum" sz="quarter" idx="12"/>
          </p:nvPr>
        </p:nvSpPr>
        <p:spPr>
          <a:xfrm>
            <a:off x="8680450" y="6584950"/>
            <a:ext cx="463550" cy="2730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panose="020B0604020202020204" pitchFamily="34" charset="0"/>
              </a:defRPr>
            </a:lvl1pPr>
          </a:lstStyle>
          <a:p>
            <a:fld id="{A138337E-EE6B-41C0-8C55-A5DA22789989}" type="slidenum">
              <a:rPr lang="en-US"/>
              <a:pPr/>
              <a:t>‹#›</a:t>
            </a:fld>
            <a:endParaRPr lang="en-US"/>
          </a:p>
        </p:txBody>
      </p:sp>
    </p:spTree>
    <p:extLst>
      <p:ext uri="{BB962C8B-B14F-4D97-AF65-F5344CB8AC3E}">
        <p14:creationId xmlns:p14="http://schemas.microsoft.com/office/powerpoint/2010/main" val="2776999148"/>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a:prstGeom prst="rect">
            <a:avLst/>
          </a:prstGeom>
        </p:spPr>
        <p:txBody>
          <a:bodyPr vert="horz" rtlCol="0"/>
          <a:lstStyle>
            <a:lvl1pPr eaLnBrk="0" hangingPunct="0">
              <a:defRPr>
                <a:latin typeface="Arial" charset="0"/>
                <a:cs typeface="Times New Roman" charset="0"/>
              </a:defRPr>
            </a:lvl1pPr>
            <a:extLst/>
          </a:lstStyle>
          <a:p>
            <a:pPr>
              <a:defRPr/>
            </a:pPr>
            <a:fld id="{4D83BA8E-0D41-40DB-BEBF-EC34055D43D0}" type="datetimeFigureOut">
              <a:rPr lang="en-US"/>
              <a:pPr>
                <a:defRPr/>
              </a:pPr>
              <a:t>10/16/2016</a:t>
            </a:fld>
            <a:endParaRPr lang="en-US"/>
          </a:p>
        </p:txBody>
      </p:sp>
      <p:sp>
        <p:nvSpPr>
          <p:cNvPr id="7" name="Slide Number Placeholder 9"/>
          <p:cNvSpPr>
            <a:spLocks noGrp="1"/>
          </p:cNvSpPr>
          <p:nvPr>
            <p:ph type="sldNum" sz="quarter" idx="11"/>
          </p:nvPr>
        </p:nvSpPr>
        <p:spPr>
          <a:xfrm>
            <a:off x="8639175" y="6513513"/>
            <a:ext cx="463550" cy="274637"/>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E3E1D7"/>
                </a:solidFill>
                <a:latin typeface="Arial" panose="020B0604020202020204" pitchFamily="34" charset="0"/>
              </a:defRPr>
            </a:lvl1pPr>
          </a:lstStyle>
          <a:p>
            <a:fld id="{E2CF8CDB-409F-4900-9BD1-CBB060B24FB3}" type="slidenum">
              <a:rPr lang="en-US"/>
              <a:pPr/>
              <a:t>‹#›</a:t>
            </a:fld>
            <a:endParaRPr lang="en-US"/>
          </a:p>
        </p:txBody>
      </p:sp>
      <p:sp>
        <p:nvSpPr>
          <p:cNvPr id="8" name="Footer Placeholder 10"/>
          <p:cNvSpPr>
            <a:spLocks noGrp="1"/>
          </p:cNvSpPr>
          <p:nvPr>
            <p:ph type="ftr" sz="quarter" idx="12"/>
          </p:nvPr>
        </p:nvSpPr>
        <p:spPr>
          <a:xfrm>
            <a:off x="1600200" y="6513513"/>
            <a:ext cx="3906838" cy="274637"/>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extLst>
      <p:ext uri="{BB962C8B-B14F-4D97-AF65-F5344CB8AC3E}">
        <p14:creationId xmlns:p14="http://schemas.microsoft.com/office/powerpoint/2010/main" val="3290699943"/>
      </p:ext>
    </p:extLst>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a:prstGeom prst="rect">
            <a:avLst/>
          </a:prstGeom>
        </p:spPr>
        <p:txBody>
          <a:bodyPr vert="horz" rtlCol="0"/>
          <a:lstStyle>
            <a:lvl1pPr eaLnBrk="0" hangingPunct="0">
              <a:defRPr>
                <a:latin typeface="Arial" charset="0"/>
                <a:cs typeface="Times New Roman" charset="0"/>
              </a:defRPr>
            </a:lvl1pPr>
            <a:extLst/>
          </a:lstStyle>
          <a:p>
            <a:pPr>
              <a:defRPr/>
            </a:pPr>
            <a:fld id="{30B84ED5-7704-4F20-AACF-A3051857A452}" type="datetimeFigureOut">
              <a:rPr lang="en-US"/>
              <a:pPr>
                <a:defRPr/>
              </a:pPr>
              <a:t>10/16/2016</a:t>
            </a:fld>
            <a:endParaRPr lang="en-US"/>
          </a:p>
        </p:txBody>
      </p:sp>
      <p:sp>
        <p:nvSpPr>
          <p:cNvPr id="6" name="Slide Number Placeholder 8"/>
          <p:cNvSpPr>
            <a:spLocks noGrp="1"/>
          </p:cNvSpPr>
          <p:nvPr>
            <p:ph type="sldNum" sz="quarter" idx="11"/>
          </p:nvPr>
        </p:nvSpPr>
        <p:spPr>
          <a:xfrm>
            <a:off x="8639175" y="6508750"/>
            <a:ext cx="463550" cy="274638"/>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E3E1D7"/>
                </a:solidFill>
                <a:latin typeface="Arial" panose="020B0604020202020204" pitchFamily="34" charset="0"/>
              </a:defRPr>
            </a:lvl1pPr>
          </a:lstStyle>
          <a:p>
            <a:fld id="{D047C1D3-831F-468F-9BB1-BEA33695DCA2}" type="slidenum">
              <a:rPr lang="en-US"/>
              <a:pPr/>
              <a:t>‹#›</a:t>
            </a:fld>
            <a:endParaRPr lang="en-US"/>
          </a:p>
        </p:txBody>
      </p:sp>
      <p:sp>
        <p:nvSpPr>
          <p:cNvPr id="7" name="Footer Placeholder 9"/>
          <p:cNvSpPr>
            <a:spLocks noGrp="1"/>
          </p:cNvSpPr>
          <p:nvPr>
            <p:ph type="ftr" sz="quarter" idx="12"/>
          </p:nvPr>
        </p:nvSpPr>
        <p:spPr>
          <a:xfrm>
            <a:off x="1600200" y="6508750"/>
            <a:ext cx="3906838" cy="274638"/>
          </a:xfrm>
          <a:prstGeom prst="rect">
            <a:avLst/>
          </a:prstGeom>
        </p:spPr>
        <p:txBody>
          <a:bodyPr vert="horz" rtlCol="0"/>
          <a:lstStyle>
            <a:lvl1pPr eaLnBrk="0" hangingPunct="0">
              <a:defRPr>
                <a:latin typeface="Arial" charset="0"/>
                <a:cs typeface="Times New Roman" charset="0"/>
              </a:defRPr>
            </a:lvl1pPr>
            <a:extLst/>
          </a:lstStyle>
          <a:p>
            <a:pPr>
              <a:defRPr/>
            </a:pPr>
            <a:endParaRPr lang="en-US"/>
          </a:p>
        </p:txBody>
      </p:sp>
    </p:spTree>
    <p:extLst>
      <p:ext uri="{BB962C8B-B14F-4D97-AF65-F5344CB8AC3E}">
        <p14:creationId xmlns:p14="http://schemas.microsoft.com/office/powerpoint/2010/main" val="2751719185"/>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P:\File Sharing\LtGovTraining2009\ppt headers\ki red growth.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12"/>
          <p:cNvSpPr>
            <a:spLocks noGrp="1"/>
          </p:cNvSpPr>
          <p:nvPr>
            <p:ph type="body" idx="1"/>
          </p:nvPr>
        </p:nvSpPr>
        <p:spPr bwMode="auto">
          <a:xfrm>
            <a:off x="457200" y="1600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p:cNvSpPr>
            <a:spLocks noGrp="1"/>
          </p:cNvSpPr>
          <p:nvPr>
            <p:ph type="title"/>
          </p:nvPr>
        </p:nvSpPr>
        <p:spPr>
          <a:xfrm>
            <a:off x="2590800" y="0"/>
            <a:ext cx="6553200" cy="838200"/>
          </a:xfrm>
          <a:prstGeom prst="rect">
            <a:avLst/>
          </a:prstGeom>
        </p:spPr>
        <p:txBody>
          <a:bodyPr rIns="91440" anchor="b">
            <a:noAutofit/>
            <a:scene3d>
              <a:camera prst="orthographicFront"/>
              <a:lightRig rig="soft" dir="t">
                <a:rot lat="0" lon="0" rev="2400000"/>
              </a:lightRig>
            </a:scene3d>
            <a:sp3d>
              <a:bevelT w="19050" h="12700"/>
            </a:sp3d>
          </a:bodyPr>
          <a:lstStyle/>
          <a:p>
            <a:r>
              <a:rPr lang="en-US"/>
              <a:t>Click to edit Master title style</a:t>
            </a:r>
            <a:endParaRPr lang="en-US" dirty="0"/>
          </a:p>
        </p:txBody>
      </p:sp>
      <p:sp>
        <p:nvSpPr>
          <p:cNvPr id="1029" name="TextBox 6"/>
          <p:cNvSpPr txBox="1">
            <a:spLocks noChangeArrowheads="1"/>
          </p:cNvSpPr>
          <p:nvPr/>
        </p:nvSpPr>
        <p:spPr bwMode="auto">
          <a:xfrm>
            <a:off x="5791200" y="6211888"/>
            <a:ext cx="2895600" cy="369887"/>
          </a:xfrm>
          <a:prstGeom prst="rect">
            <a:avLst/>
          </a:prstGeom>
          <a:noFill/>
          <a:ln w="9525">
            <a:noFill/>
            <a:miter lim="800000"/>
            <a:headEnd/>
            <a:tailEnd/>
          </a:ln>
        </p:spPr>
        <p:txBody>
          <a:bodyPr>
            <a:spAutoFit/>
          </a:bodyPr>
          <a:lstStyle/>
          <a:p>
            <a:pPr algn="r">
              <a:defRPr/>
            </a:pPr>
            <a:r>
              <a:rPr lang="en-US" sz="1800">
                <a:solidFill>
                  <a:srgbClr val="99CCFF"/>
                </a:solidFill>
              </a:rPr>
              <a:t>www.kiwanis.org</a:t>
            </a:r>
          </a:p>
        </p:txBody>
      </p:sp>
      <p:sp>
        <p:nvSpPr>
          <p:cNvPr id="1030" name="TextBox 8"/>
          <p:cNvSpPr txBox="1">
            <a:spLocks noChangeArrowheads="1"/>
          </p:cNvSpPr>
          <p:nvPr userDrawn="1"/>
        </p:nvSpPr>
        <p:spPr bwMode="auto">
          <a:xfrm>
            <a:off x="5791200" y="6211888"/>
            <a:ext cx="2895600" cy="369887"/>
          </a:xfrm>
          <a:prstGeom prst="rect">
            <a:avLst/>
          </a:prstGeom>
          <a:noFill/>
          <a:ln w="9525">
            <a:noFill/>
            <a:miter lim="800000"/>
            <a:headEnd/>
            <a:tailEnd/>
          </a:ln>
        </p:spPr>
        <p:txBody>
          <a:bodyPr>
            <a:spAutoFit/>
          </a:bodyPr>
          <a:lstStyle/>
          <a:p>
            <a:pPr algn="r">
              <a:defRPr/>
            </a:pPr>
            <a:r>
              <a:rPr lang="en-US" sz="1800">
                <a:solidFill>
                  <a:srgbClr val="FF7C80"/>
                </a:solidFill>
              </a:rPr>
              <a:t>www.kiwanis.org</a:t>
            </a:r>
          </a:p>
        </p:txBody>
      </p:sp>
    </p:spTree>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spd="med">
    <p:wipe dir="d"/>
  </p:transition>
  <p:txStyles>
    <p:titleStyle>
      <a:lvl1pPr marL="53975" indent="-53975" algn="r" rtl="0" eaLnBrk="0" fontAlgn="base" hangingPunct="0">
        <a:spcBef>
          <a:spcPct val="0"/>
        </a:spcBef>
        <a:spcAft>
          <a:spcPct val="0"/>
        </a:spcAft>
        <a:defRPr sz="3700" b="1" kern="1200">
          <a:solidFill>
            <a:schemeClr val="tx1"/>
          </a:solidFill>
          <a:latin typeface="Verdana" pitchFamily="34" charset="0"/>
          <a:ea typeface="+mj-ea"/>
          <a:cs typeface="+mj-cs"/>
        </a:defRPr>
      </a:lvl1pPr>
      <a:lvl2pPr marL="53975" indent="-53975" algn="r" rtl="0" eaLnBrk="0" fontAlgn="base" hangingPunct="0">
        <a:spcBef>
          <a:spcPct val="0"/>
        </a:spcBef>
        <a:spcAft>
          <a:spcPct val="0"/>
        </a:spcAft>
        <a:defRPr sz="3700" b="1">
          <a:solidFill>
            <a:schemeClr val="tx1"/>
          </a:solidFill>
          <a:latin typeface="Verdana" pitchFamily="34" charset="0"/>
        </a:defRPr>
      </a:lvl2pPr>
      <a:lvl3pPr marL="53975" indent="-53975" algn="r" rtl="0" eaLnBrk="0" fontAlgn="base" hangingPunct="0">
        <a:spcBef>
          <a:spcPct val="0"/>
        </a:spcBef>
        <a:spcAft>
          <a:spcPct val="0"/>
        </a:spcAft>
        <a:defRPr sz="3700" b="1">
          <a:solidFill>
            <a:schemeClr val="tx1"/>
          </a:solidFill>
          <a:latin typeface="Verdana" pitchFamily="34" charset="0"/>
        </a:defRPr>
      </a:lvl3pPr>
      <a:lvl4pPr marL="53975" indent="-53975" algn="r" rtl="0" eaLnBrk="0" fontAlgn="base" hangingPunct="0">
        <a:spcBef>
          <a:spcPct val="0"/>
        </a:spcBef>
        <a:spcAft>
          <a:spcPct val="0"/>
        </a:spcAft>
        <a:defRPr sz="3700" b="1">
          <a:solidFill>
            <a:schemeClr val="tx1"/>
          </a:solidFill>
          <a:latin typeface="Verdana" pitchFamily="34" charset="0"/>
        </a:defRPr>
      </a:lvl4pPr>
      <a:lvl5pPr marL="53975" indent="-53975" algn="r" rtl="0" eaLnBrk="0" fontAlgn="base" hangingPunct="0">
        <a:spcBef>
          <a:spcPct val="0"/>
        </a:spcBef>
        <a:spcAft>
          <a:spcPct val="0"/>
        </a:spcAft>
        <a:defRPr sz="3700" b="1">
          <a:solidFill>
            <a:schemeClr val="tx1"/>
          </a:solidFill>
          <a:latin typeface="Verdana" pitchFamily="34" charset="0"/>
        </a:defRPr>
      </a:lvl5pPr>
      <a:lvl6pPr marL="511175" indent="-53975" algn="r" rtl="0" eaLnBrk="1" fontAlgn="base" hangingPunct="1">
        <a:spcBef>
          <a:spcPct val="0"/>
        </a:spcBef>
        <a:spcAft>
          <a:spcPct val="0"/>
        </a:spcAft>
        <a:defRPr sz="4600">
          <a:solidFill>
            <a:srgbClr val="EDE8CD"/>
          </a:solidFill>
          <a:latin typeface="Rockwell" pitchFamily="18" charset="0"/>
        </a:defRPr>
      </a:lvl6pPr>
      <a:lvl7pPr marL="968375" indent="-53975" algn="r" rtl="0" eaLnBrk="1" fontAlgn="base" hangingPunct="1">
        <a:spcBef>
          <a:spcPct val="0"/>
        </a:spcBef>
        <a:spcAft>
          <a:spcPct val="0"/>
        </a:spcAft>
        <a:defRPr sz="4600">
          <a:solidFill>
            <a:srgbClr val="EDE8CD"/>
          </a:solidFill>
          <a:latin typeface="Rockwell" pitchFamily="18" charset="0"/>
        </a:defRPr>
      </a:lvl7pPr>
      <a:lvl8pPr marL="1425575" indent="-53975" algn="r" rtl="0" eaLnBrk="1" fontAlgn="base" hangingPunct="1">
        <a:spcBef>
          <a:spcPct val="0"/>
        </a:spcBef>
        <a:spcAft>
          <a:spcPct val="0"/>
        </a:spcAft>
        <a:defRPr sz="4600">
          <a:solidFill>
            <a:srgbClr val="EDE8CD"/>
          </a:solidFill>
          <a:latin typeface="Rockwell" pitchFamily="18" charset="0"/>
        </a:defRPr>
      </a:lvl8pPr>
      <a:lvl9pPr marL="1882775" indent="-53975" algn="r" rtl="0" eaLnBrk="1" fontAlgn="base" hangingPunct="1">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SzPct val="70000"/>
        <a:buFont typeface="Wingdings 2" panose="05020102010507070707" pitchFamily="18" charset="2"/>
        <a:buChar char=""/>
        <a:defRPr sz="2800" kern="1200">
          <a:solidFill>
            <a:schemeClr val="bg1"/>
          </a:solidFill>
          <a:latin typeface="Palatino Linotype" pitchFamily="18" charset="0"/>
          <a:ea typeface="+mn-ea"/>
          <a:cs typeface="Arial" pitchFamily="34" charset="0"/>
        </a:defRPr>
      </a:lvl1pPr>
      <a:lvl2pPr marL="639763" indent="-228600" algn="l" rtl="0" eaLnBrk="0" fontAlgn="base" hangingPunct="0">
        <a:spcBef>
          <a:spcPts val="400"/>
        </a:spcBef>
        <a:spcAft>
          <a:spcPct val="0"/>
        </a:spcAft>
        <a:buSzPct val="90000"/>
        <a:buChar char="•"/>
        <a:defRPr sz="2400" kern="1200">
          <a:solidFill>
            <a:schemeClr val="bg1"/>
          </a:solidFill>
          <a:latin typeface="Palatino Linotype" pitchFamily="18" charset="0"/>
          <a:ea typeface="+mn-ea"/>
          <a:cs typeface="Arial" pitchFamily="34" charset="0"/>
        </a:defRPr>
      </a:lvl2pPr>
      <a:lvl3pPr marL="822325" indent="-190500" algn="l" rtl="0" eaLnBrk="0" fontAlgn="base" hangingPunct="0">
        <a:spcBef>
          <a:spcPts val="400"/>
        </a:spcBef>
        <a:spcAft>
          <a:spcPct val="0"/>
        </a:spcAft>
        <a:buSzPct val="100000"/>
        <a:buFont typeface="Wingdings 2" panose="05020102010507070707" pitchFamily="18" charset="2"/>
        <a:buChar char=""/>
        <a:defRPr sz="2000" kern="1200">
          <a:solidFill>
            <a:schemeClr val="bg1"/>
          </a:solidFill>
          <a:latin typeface="Palatino Linotype" pitchFamily="18" charset="0"/>
          <a:ea typeface="+mn-ea"/>
          <a:cs typeface="Arial" pitchFamily="34" charset="0"/>
        </a:defRPr>
      </a:lvl3pPr>
      <a:lvl4pPr marL="1004888" indent="-182563" algn="l" rtl="0" eaLnBrk="0" fontAlgn="base" hangingPunct="0">
        <a:spcBef>
          <a:spcPts val="400"/>
        </a:spcBef>
        <a:spcAft>
          <a:spcPct val="0"/>
        </a:spcAft>
        <a:buSzPct val="100000"/>
        <a:buFont typeface="Wingdings 2" panose="05020102010507070707" pitchFamily="18" charset="2"/>
        <a:buChar char=""/>
        <a:defRPr kern="1200">
          <a:solidFill>
            <a:schemeClr val="bg1"/>
          </a:solidFill>
          <a:latin typeface="Palatino Linotype" pitchFamily="18" charset="0"/>
          <a:ea typeface="+mn-ea"/>
          <a:cs typeface="Arial" pitchFamily="34" charset="0"/>
        </a:defRPr>
      </a:lvl4pPr>
      <a:lvl5pPr marL="1187450" indent="-182563" algn="l" rtl="0" eaLnBrk="0" fontAlgn="base" hangingPunct="0">
        <a:spcBef>
          <a:spcPts val="400"/>
        </a:spcBef>
        <a:spcAft>
          <a:spcPct val="0"/>
        </a:spcAft>
        <a:buSzPct val="100000"/>
        <a:buFont typeface="Wingdings 2" panose="05020102010507070707" pitchFamily="18" charset="2"/>
        <a:buChar char=""/>
        <a:defRPr kern="1200">
          <a:solidFill>
            <a:schemeClr val="bg1"/>
          </a:solidFill>
          <a:latin typeface="Palatino Linotype" pitchFamily="18" charset="0"/>
          <a:ea typeface="+mn-ea"/>
          <a:cs typeface="Arial" pitchFamily="34" charset="0"/>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eliminateprojec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iwanison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kiwanisec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www.kiwanis.org/found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kiwanisone.org/OneDay" TargetMode="External"/><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kiwanisone.org/YCPO" TargetMode="External"/><Relationship Id="rId4" Type="http://schemas.openxmlformats.org/officeDocument/2006/relationships/hyperlink" Target="http://www.kiwanisone.org/Rea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kiwanisone.org/part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678" y="2209801"/>
            <a:ext cx="8159750" cy="2358811"/>
          </a:xfrm>
        </p:spPr>
        <p:txBody>
          <a:bodyPr/>
          <a:lstStyle/>
          <a:p>
            <a:pPr eaLnBrk="1" hangingPunct="1">
              <a:defRPr/>
            </a:pPr>
            <a:r>
              <a:rPr lang="en-US" dirty="0"/>
              <a:t>Orientation d’un nouveau </a:t>
            </a:r>
            <a:r>
              <a:rPr lang="en-US" dirty="0" err="1"/>
              <a:t>membre</a:t>
            </a:r>
            <a:endParaRPr lang="en-US" dirty="0"/>
          </a:p>
        </p:txBody>
      </p:sp>
      <p:sp>
        <p:nvSpPr>
          <p:cNvPr id="11268" name="Rectangle 4"/>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FR" dirty="0"/>
              <a:t>Orientation</a:t>
            </a: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a:t>Autres</a:t>
            </a:r>
            <a:r>
              <a:rPr lang="en-US" dirty="0"/>
              <a:t> </a:t>
            </a:r>
            <a:r>
              <a:rPr lang="en-US" dirty="0" err="1"/>
              <a:t>avantages</a:t>
            </a:r>
            <a:endParaRPr lang="en-US" dirty="0"/>
          </a:p>
        </p:txBody>
      </p:sp>
      <p:sp>
        <p:nvSpPr>
          <p:cNvPr id="19459" name="Content Placeholder 2"/>
          <p:cNvSpPr>
            <a:spLocks noGrp="1"/>
          </p:cNvSpPr>
          <p:nvPr>
            <p:ph idx="1"/>
          </p:nvPr>
        </p:nvSpPr>
        <p:spPr/>
        <p:txBody>
          <a:bodyPr/>
          <a:lstStyle/>
          <a:p>
            <a:pPr eaLnBrk="1" hangingPunct="1">
              <a:buFont typeface="Wingdings 2" panose="05020102010507070707" pitchFamily="18" charset="2"/>
              <a:buNone/>
            </a:pPr>
            <a:r>
              <a:rPr lang="en-US"/>
              <a:t>Bénéfices du club</a:t>
            </a:r>
          </a:p>
          <a:p>
            <a:pPr eaLnBrk="1" hangingPunct="1">
              <a:buFont typeface="Wingdings 2" panose="05020102010507070707" pitchFamily="18" charset="2"/>
              <a:buNone/>
            </a:pPr>
            <a:r>
              <a:rPr lang="en-US" sz="1800"/>
              <a:t>[incrivez-les ici]</a:t>
            </a:r>
          </a:p>
          <a:p>
            <a:pPr eaLnBrk="1" hangingPunct="1">
              <a:buFont typeface="Wingdings 2" panose="05020102010507070707" pitchFamily="18" charset="2"/>
              <a:buNone/>
            </a:pPr>
            <a:endParaRPr lang="en-US" sz="1800"/>
          </a:p>
          <a:p>
            <a:pPr eaLnBrk="1" hangingPunct="1">
              <a:buFont typeface="Wingdings 2" panose="05020102010507070707" pitchFamily="18" charset="2"/>
              <a:buNone/>
            </a:pPr>
            <a:r>
              <a:rPr lang="en-US"/>
              <a:t>Bénéfices de la Division</a:t>
            </a:r>
          </a:p>
          <a:p>
            <a:pPr eaLnBrk="1" hangingPunct="1">
              <a:buFont typeface="Wingdings 2" panose="05020102010507070707" pitchFamily="18" charset="2"/>
              <a:buNone/>
            </a:pPr>
            <a:r>
              <a:rPr lang="en-US" sz="1800"/>
              <a:t>[inscrivez-les ici]</a:t>
            </a:r>
          </a:p>
          <a:p>
            <a:pPr eaLnBrk="1" hangingPunct="1">
              <a:buFont typeface="Wingdings 2" panose="05020102010507070707" pitchFamily="18" charset="2"/>
              <a:buNone/>
            </a:pPr>
            <a:endParaRPr lang="en-US" sz="1800"/>
          </a:p>
          <a:p>
            <a:pPr eaLnBrk="1" hangingPunct="1">
              <a:buFont typeface="Wingdings 2" panose="05020102010507070707" pitchFamily="18" charset="2"/>
              <a:buNone/>
            </a:pPr>
            <a:r>
              <a:rPr lang="en-US"/>
              <a:t>Bénéfices du District</a:t>
            </a:r>
          </a:p>
          <a:p>
            <a:pPr eaLnBrk="1" hangingPunct="1">
              <a:buFont typeface="Wingdings 2" panose="05020102010507070707" pitchFamily="18" charset="2"/>
              <a:buNone/>
            </a:pPr>
            <a:r>
              <a:rPr lang="en-US" sz="1800"/>
              <a:t>[inscrivez-les ici]</a:t>
            </a:r>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0"/>
            <a:ext cx="6934200" cy="838200"/>
          </a:xfrm>
        </p:spPr>
        <p:txBody>
          <a:bodyPr/>
          <a:lstStyle/>
          <a:p>
            <a:pPr eaLnBrk="1" hangingPunct="1">
              <a:defRPr/>
            </a:pPr>
            <a:r>
              <a:rPr lang="en-US" dirty="0"/>
              <a:t>Ce </a:t>
            </a:r>
            <a:r>
              <a:rPr lang="en-US" dirty="0" err="1"/>
              <a:t>qu’on</a:t>
            </a:r>
            <a:r>
              <a:rPr lang="en-US" dirty="0"/>
              <a:t> attend de </a:t>
            </a:r>
            <a:r>
              <a:rPr lang="en-US" dirty="0" err="1"/>
              <a:t>vous</a:t>
            </a:r>
            <a:r>
              <a:rPr lang="en-US" dirty="0"/>
              <a:t> </a:t>
            </a:r>
          </a:p>
        </p:txBody>
      </p:sp>
      <p:sp>
        <p:nvSpPr>
          <p:cNvPr id="20483" name="Content Placeholder 4"/>
          <p:cNvSpPr>
            <a:spLocks noGrp="1"/>
          </p:cNvSpPr>
          <p:nvPr>
            <p:ph idx="1"/>
          </p:nvPr>
        </p:nvSpPr>
        <p:spPr/>
        <p:txBody>
          <a:bodyPr/>
          <a:lstStyle/>
          <a:p>
            <a:pPr eaLnBrk="1" hangingPunct="1">
              <a:buFont typeface="Wingdings 2" panose="05020102010507070707" pitchFamily="18" charset="2"/>
              <a:buNone/>
            </a:pPr>
            <a:r>
              <a:rPr lang="en-US" sz="2400" b="1"/>
              <a:t>Que dois-je faire?</a:t>
            </a:r>
          </a:p>
          <a:p>
            <a:pPr lvl="1" eaLnBrk="1" hangingPunct="1"/>
            <a:r>
              <a:rPr lang="en-US"/>
              <a:t>Assister aux réunions du club</a:t>
            </a:r>
          </a:p>
          <a:p>
            <a:pPr lvl="1" eaLnBrk="1" hangingPunct="1"/>
            <a:r>
              <a:rPr lang="en-US"/>
              <a:t>Participer aux projets de service et aux collectes de fonds ad fundraising projects</a:t>
            </a:r>
          </a:p>
          <a:p>
            <a:pPr lvl="1" eaLnBrk="1" hangingPunct="1"/>
            <a:r>
              <a:rPr lang="en-US"/>
              <a:t>Parler de ce qu’est le Kiwanis</a:t>
            </a:r>
          </a:p>
          <a:p>
            <a:pPr eaLnBrk="1" hangingPunct="1"/>
            <a:endParaRPr lang="en-US"/>
          </a:p>
        </p:txBody>
      </p:sp>
      <p:pic>
        <p:nvPicPr>
          <p:cNvPr id="20484" name="Picture 1" descr="U:\SOAP\gbidgood\01 Growth\graphics\photos\_A8B2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0"/>
            <a:ext cx="37004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609600" y="2366963"/>
            <a:ext cx="609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endParaRPr lang="fr-FR">
              <a:solidFill>
                <a:schemeClr val="bg1"/>
              </a:solidFill>
              <a:latin typeface="Palatino" panose="02040502050505030304" pitchFamily="18" charset="0"/>
            </a:endParaRPr>
          </a:p>
        </p:txBody>
      </p:sp>
      <p:sp>
        <p:nvSpPr>
          <p:cNvPr id="4" name="Title 3"/>
          <p:cNvSpPr>
            <a:spLocks noGrp="1"/>
          </p:cNvSpPr>
          <p:nvPr>
            <p:ph type="title"/>
          </p:nvPr>
        </p:nvSpPr>
        <p:spPr/>
        <p:txBody>
          <a:bodyPr/>
          <a:lstStyle/>
          <a:p>
            <a:pPr eaLnBrk="1" hangingPunct="1">
              <a:defRPr/>
            </a:pPr>
            <a:r>
              <a:rPr lang="en-CA" dirty="0"/>
              <a:t>Notre club</a:t>
            </a:r>
            <a:endParaRPr lang="en-US" dirty="0"/>
          </a:p>
        </p:txBody>
      </p:sp>
      <p:sp>
        <p:nvSpPr>
          <p:cNvPr id="21508" name="Content Placeholder 4"/>
          <p:cNvSpPr>
            <a:spLocks noGrp="1"/>
          </p:cNvSpPr>
          <p:nvPr>
            <p:ph idx="1"/>
          </p:nvPr>
        </p:nvSpPr>
        <p:spPr>
          <a:xfrm>
            <a:off x="381000" y="1600200"/>
            <a:ext cx="8229600" cy="4953000"/>
          </a:xfrm>
        </p:spPr>
        <p:txBody>
          <a:bodyPr/>
          <a:lstStyle/>
          <a:p>
            <a:pPr eaLnBrk="1" hangingPunct="1">
              <a:lnSpc>
                <a:spcPct val="90000"/>
              </a:lnSpc>
              <a:spcBef>
                <a:spcPct val="20000"/>
              </a:spcBef>
              <a:spcAft>
                <a:spcPts val="1200"/>
              </a:spcAft>
              <a:buFontTx/>
              <a:buChar char="•"/>
            </a:pPr>
            <a:endParaRPr lang="en-US"/>
          </a:p>
          <a:p>
            <a:pPr eaLnBrk="1" hangingPunct="1">
              <a:lnSpc>
                <a:spcPct val="90000"/>
              </a:lnSpc>
              <a:spcBef>
                <a:spcPct val="20000"/>
              </a:spcBef>
              <a:spcAft>
                <a:spcPts val="1200"/>
              </a:spcAft>
              <a:buFontTx/>
              <a:buChar char="•"/>
            </a:pPr>
            <a:endParaRPr lang="en-US"/>
          </a:p>
          <a:p>
            <a:pPr eaLnBrk="1" hangingPunct="1">
              <a:lnSpc>
                <a:spcPct val="90000"/>
              </a:lnSpc>
              <a:spcBef>
                <a:spcPct val="20000"/>
              </a:spcBef>
              <a:spcAft>
                <a:spcPts val="1200"/>
              </a:spcAft>
              <a:buFontTx/>
              <a:buChar char="•"/>
            </a:pPr>
            <a:r>
              <a:rPr lang="en-US"/>
              <a:t>Nom du club: </a:t>
            </a:r>
          </a:p>
          <a:p>
            <a:pPr eaLnBrk="1" hangingPunct="1">
              <a:lnSpc>
                <a:spcPct val="90000"/>
              </a:lnSpc>
              <a:spcBef>
                <a:spcPct val="20000"/>
              </a:spcBef>
              <a:spcAft>
                <a:spcPts val="1200"/>
              </a:spcAft>
              <a:buFontTx/>
              <a:buChar char="•"/>
            </a:pPr>
            <a:r>
              <a:rPr lang="en-US"/>
              <a:t>Date de fondation:</a:t>
            </a:r>
          </a:p>
          <a:p>
            <a:pPr eaLnBrk="1" hangingPunct="1">
              <a:lnSpc>
                <a:spcPct val="90000"/>
              </a:lnSpc>
              <a:spcBef>
                <a:spcPct val="20000"/>
              </a:spcBef>
              <a:spcAft>
                <a:spcPts val="1200"/>
              </a:spcAft>
              <a:buFontTx/>
              <a:buChar char="•"/>
            </a:pPr>
            <a:r>
              <a:rPr lang="en-US"/>
              <a:t>Jour, heure et lieu de la réunion:</a:t>
            </a:r>
          </a:p>
          <a:p>
            <a:pPr eaLnBrk="1" hangingPunct="1"/>
            <a:endParaRPr lang="en-US">
              <a:latin typeface="Palatino" panose="02040502050505030304" pitchFamily="18" charset="0"/>
            </a:endParaRPr>
          </a:p>
          <a:p>
            <a:pPr eaLnBrk="1" hangingPunct="1"/>
            <a:endParaRPr lang="en-US"/>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a:t>Notre club</a:t>
            </a:r>
            <a:endParaRPr lang="en-US" dirty="0"/>
          </a:p>
        </p:txBody>
      </p:sp>
      <p:sp>
        <p:nvSpPr>
          <p:cNvPr id="22531" name="Content Placeholder 2"/>
          <p:cNvSpPr>
            <a:spLocks noGrp="1"/>
          </p:cNvSpPr>
          <p:nvPr>
            <p:ph idx="1"/>
          </p:nvPr>
        </p:nvSpPr>
        <p:spPr/>
        <p:txBody>
          <a:bodyPr/>
          <a:lstStyle/>
          <a:p>
            <a:pPr eaLnBrk="1" hangingPunct="1">
              <a:buFont typeface="Wingdings 2" panose="05020102010507070707" pitchFamily="18" charset="2"/>
              <a:buNone/>
            </a:pPr>
            <a:r>
              <a:rPr lang="en-US" dirty="0"/>
              <a:t>Nos traditions</a:t>
            </a:r>
          </a:p>
          <a:p>
            <a:pPr eaLnBrk="1" hangingPunct="1">
              <a:buFont typeface="Wingdings 2" panose="05020102010507070707" pitchFamily="18" charset="2"/>
              <a:buNone/>
            </a:pPr>
            <a:r>
              <a:rPr lang="en-US" sz="1800" dirty="0"/>
              <a:t>[</a:t>
            </a:r>
            <a:r>
              <a:rPr lang="en-US" sz="1800" dirty="0" err="1"/>
              <a:t>inscrivez</a:t>
            </a:r>
            <a:r>
              <a:rPr lang="en-US" sz="1800" dirty="0"/>
              <a:t>-les </a:t>
            </a:r>
            <a:r>
              <a:rPr lang="en-US" sz="1800" dirty="0" err="1"/>
              <a:t>ici</a:t>
            </a:r>
            <a:r>
              <a:rPr lang="en-US" sz="1800" dirty="0"/>
              <a:t>]</a:t>
            </a:r>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CA" dirty="0"/>
              <a:t>Notre club</a:t>
            </a:r>
            <a:endParaRPr lang="en-US" dirty="0"/>
          </a:p>
        </p:txBody>
      </p:sp>
      <p:sp>
        <p:nvSpPr>
          <p:cNvPr id="23555" name="Content Placeholder 4"/>
          <p:cNvSpPr>
            <a:spLocks noGrp="1"/>
          </p:cNvSpPr>
          <p:nvPr>
            <p:ph idx="1"/>
          </p:nvPr>
        </p:nvSpPr>
        <p:spPr/>
        <p:txBody>
          <a:bodyPr/>
          <a:lstStyle/>
          <a:p>
            <a:pPr eaLnBrk="1" hangingPunct="1">
              <a:buFont typeface="Wingdings 2" panose="05020102010507070707" pitchFamily="18" charset="2"/>
              <a:buNone/>
            </a:pPr>
            <a:r>
              <a:rPr lang="en-US" b="1"/>
              <a:t>Nos leaders</a:t>
            </a:r>
          </a:p>
          <a:p>
            <a:pPr eaLnBrk="1" hangingPunct="1">
              <a:buSzPct val="90000"/>
              <a:buFont typeface="Palatino Linotype" panose="02040502050505030304" pitchFamily="18" charset="0"/>
              <a:buChar char="•"/>
            </a:pPr>
            <a:r>
              <a:rPr lang="en-US"/>
              <a:t>Président: 	</a:t>
            </a:r>
          </a:p>
          <a:p>
            <a:pPr eaLnBrk="1" hangingPunct="1">
              <a:buSzPct val="90000"/>
              <a:buFont typeface="Palatino Linotype" panose="02040502050505030304" pitchFamily="18" charset="0"/>
              <a:buChar char="•"/>
            </a:pPr>
            <a:r>
              <a:rPr lang="en-US"/>
              <a:t>Président ex-officio: 	</a:t>
            </a:r>
          </a:p>
          <a:p>
            <a:pPr eaLnBrk="1" hangingPunct="1">
              <a:buSzPct val="90000"/>
              <a:buFont typeface="Palatino Linotype" panose="02040502050505030304" pitchFamily="18" charset="0"/>
              <a:buChar char="•"/>
            </a:pPr>
            <a:r>
              <a:rPr lang="en-US"/>
              <a:t>Président élu ou Vice-président: </a:t>
            </a:r>
          </a:p>
          <a:p>
            <a:pPr eaLnBrk="1" hangingPunct="1">
              <a:buSzPct val="90000"/>
              <a:buFont typeface="Palatino Linotype" panose="02040502050505030304" pitchFamily="18" charset="0"/>
              <a:buChar char="•"/>
            </a:pPr>
            <a:r>
              <a:rPr lang="en-US"/>
              <a:t>Secrétaire: </a:t>
            </a:r>
          </a:p>
          <a:p>
            <a:pPr eaLnBrk="1" hangingPunct="1">
              <a:buSzPct val="90000"/>
              <a:buFont typeface="Palatino Linotype" panose="02040502050505030304" pitchFamily="18" charset="0"/>
              <a:buChar char="•"/>
            </a:pPr>
            <a:r>
              <a:rPr lang="en-US"/>
              <a:t>Trésorier: </a:t>
            </a:r>
          </a:p>
          <a:p>
            <a:pPr eaLnBrk="1" hangingPunct="1"/>
            <a:endParaRPr lang="en-US"/>
          </a:p>
          <a:p>
            <a:pPr eaLnBrk="1" hangingPunct="1"/>
            <a:endParaRPr lang="en-US"/>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2590800" y="30892"/>
            <a:ext cx="6553200" cy="838200"/>
          </a:xfrm>
        </p:spPr>
        <p:txBody>
          <a:bodyPr/>
          <a:lstStyle/>
          <a:p>
            <a:pPr eaLnBrk="1" hangingPunct="1">
              <a:defRPr/>
            </a:pPr>
            <a:r>
              <a:rPr lang="en-CA" sz="3200" dirty="0"/>
              <a:t>Notre </a:t>
            </a:r>
            <a:r>
              <a:rPr lang="en-CA" sz="3200" dirty="0" err="1"/>
              <a:t>projet</a:t>
            </a:r>
            <a:r>
              <a:rPr lang="en-CA" sz="3200" dirty="0"/>
              <a:t> </a:t>
            </a:r>
            <a:r>
              <a:rPr lang="en-CA" sz="3200" dirty="0" err="1"/>
              <a:t>mondial</a:t>
            </a:r>
            <a:endParaRPr lang="en-US" sz="3200" dirty="0"/>
          </a:p>
        </p:txBody>
      </p:sp>
      <p:sp>
        <p:nvSpPr>
          <p:cNvPr id="24579" name="Rectangle 3"/>
          <p:cNvSpPr>
            <a:spLocks noGrp="1" noChangeArrowheads="1"/>
          </p:cNvSpPr>
          <p:nvPr>
            <p:ph idx="1"/>
          </p:nvPr>
        </p:nvSpPr>
        <p:spPr>
          <a:xfrm>
            <a:off x="-152400" y="1524000"/>
            <a:ext cx="9296400" cy="4953000"/>
          </a:xfrm>
        </p:spPr>
        <p:txBody>
          <a:bodyPr/>
          <a:lstStyle/>
          <a:p>
            <a:pPr eaLnBrk="1" hangingPunct="1">
              <a:buFont typeface="Wingdings 2" panose="05020102010507070707" pitchFamily="18" charset="2"/>
              <a:buNone/>
            </a:pPr>
            <a:endParaRPr lang="en-US" b="1" dirty="0"/>
          </a:p>
          <a:p>
            <a:pPr eaLnBrk="1" hangingPunct="1">
              <a:buFont typeface="Wingdings 2" panose="05020102010507070707" pitchFamily="18" charset="2"/>
              <a:buNone/>
            </a:pPr>
            <a:r>
              <a:rPr lang="en-US" b="1" dirty="0"/>
              <a:t> Comment </a:t>
            </a:r>
            <a:r>
              <a:rPr lang="en-US" b="1" dirty="0" err="1"/>
              <a:t>puis-je</a:t>
            </a:r>
            <a:r>
              <a:rPr lang="en-US" b="1" dirty="0"/>
              <a:t> aider?</a:t>
            </a:r>
          </a:p>
          <a:p>
            <a:pPr eaLnBrk="1" hangingPunct="1">
              <a:buFont typeface="Wingdings 2" panose="05020102010507070707" pitchFamily="18" charset="2"/>
              <a:buNone/>
            </a:pPr>
            <a:r>
              <a:rPr lang="en-US" sz="1800" dirty="0"/>
              <a:t>   [</a:t>
            </a:r>
            <a:r>
              <a:rPr lang="en-US" sz="1800" dirty="0" err="1"/>
              <a:t>faites</a:t>
            </a:r>
            <a:r>
              <a:rPr lang="en-US" sz="1800" dirty="0"/>
              <a:t> la </a:t>
            </a:r>
            <a:r>
              <a:rPr lang="en-US" sz="1800" dirty="0" err="1"/>
              <a:t>liste</a:t>
            </a:r>
            <a:r>
              <a:rPr lang="en-US" sz="1800" dirty="0"/>
              <a:t> de </a:t>
            </a:r>
            <a:r>
              <a:rPr lang="en-US" sz="1800" dirty="0" err="1"/>
              <a:t>projets</a:t>
            </a:r>
            <a:r>
              <a:rPr lang="en-US" sz="1800" dirty="0"/>
              <a:t> du club </a:t>
            </a:r>
            <a:r>
              <a:rPr lang="en-US" sz="1800" dirty="0" err="1"/>
              <a:t>ici</a:t>
            </a:r>
            <a:r>
              <a:rPr lang="en-US" sz="1800" dirty="0"/>
              <a:t>]</a:t>
            </a: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CA" dirty="0"/>
              <a:t>Notre </a:t>
            </a:r>
            <a:r>
              <a:rPr lang="en-CA" dirty="0" err="1"/>
              <a:t>projet</a:t>
            </a:r>
            <a:r>
              <a:rPr lang="en-CA" dirty="0"/>
              <a:t> </a:t>
            </a:r>
            <a:r>
              <a:rPr lang="en-CA" dirty="0" err="1"/>
              <a:t>mondial</a:t>
            </a:r>
            <a:endParaRPr lang="en-US" dirty="0"/>
          </a:p>
        </p:txBody>
      </p:sp>
      <p:sp>
        <p:nvSpPr>
          <p:cNvPr id="25603" name="Rectangle 3"/>
          <p:cNvSpPr>
            <a:spLocks noGrp="1" noChangeArrowheads="1"/>
          </p:cNvSpPr>
          <p:nvPr>
            <p:ph idx="1"/>
          </p:nvPr>
        </p:nvSpPr>
        <p:spPr/>
        <p:txBody>
          <a:bodyPr/>
          <a:lstStyle/>
          <a:p>
            <a:pPr eaLnBrk="1" hangingPunct="1">
              <a:buFont typeface="Wingdings 2" panose="05020102010507070707" pitchFamily="18" charset="2"/>
              <a:buNone/>
            </a:pPr>
            <a:r>
              <a:rPr lang="en-US" b="1"/>
              <a:t>Le  projet Eliminate </a:t>
            </a:r>
          </a:p>
          <a:p>
            <a:pPr lvl="1" eaLnBrk="1" hangingPunct="1"/>
            <a:r>
              <a:rPr lang="en-US"/>
              <a:t>Partenariat avec l’UNICEF</a:t>
            </a:r>
          </a:p>
          <a:p>
            <a:pPr lvl="1" eaLnBrk="1" hangingPunct="1"/>
            <a:r>
              <a:rPr lang="en-US"/>
              <a:t>Objectifs: </a:t>
            </a:r>
          </a:p>
          <a:p>
            <a:pPr lvl="2" eaLnBrk="1" hangingPunct="1"/>
            <a:r>
              <a:rPr lang="en-US"/>
              <a:t>Éliminer le tétanos maternel et néonatal</a:t>
            </a:r>
          </a:p>
          <a:p>
            <a:pPr lvl="2" eaLnBrk="1" hangingPunct="1"/>
            <a:r>
              <a:rPr lang="en-US"/>
              <a:t>Récolter US$110 millions d’ici 2015</a:t>
            </a:r>
          </a:p>
          <a:p>
            <a:pPr lvl="1" eaLnBrk="1" hangingPunct="1"/>
            <a:r>
              <a:rPr lang="en-US"/>
              <a:t>Occasions de servir au niveau du club</a:t>
            </a:r>
          </a:p>
          <a:p>
            <a:pPr eaLnBrk="1" hangingPunct="1">
              <a:buFont typeface="Wingdings 2" panose="05020102010507070707" pitchFamily="18" charset="2"/>
              <a:buNone/>
            </a:pPr>
            <a:r>
              <a:rPr lang="en-US" i="1"/>
              <a:t>	</a:t>
            </a:r>
            <a:r>
              <a:rPr lang="en-US" i="1">
                <a:hlinkClick r:id="rId3"/>
              </a:rPr>
              <a:t>www.TheEliminateProject.org</a:t>
            </a:r>
            <a:endParaRPr lang="en-US" i="1"/>
          </a:p>
          <a:p>
            <a:pPr eaLnBrk="1" hangingPunct="1"/>
            <a:endParaRPr lang="en-US"/>
          </a:p>
        </p:txBody>
      </p:sp>
      <p:pic>
        <p:nvPicPr>
          <p:cNvPr id="25604" name="Picture 4" descr="U:\SOAP\gbidgood\01 Growth\logos\Eliminate\ELIMINATE_LOGO_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587500"/>
            <a:ext cx="28829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U:\SOAP\gbidgood\01 Growth\Michelle\New Club Orientation 2011\Malaysia and Cambodia 384 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895600"/>
            <a:ext cx="19923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90800" y="228600"/>
            <a:ext cx="6553200" cy="838200"/>
          </a:xfrm>
        </p:spPr>
        <p:txBody>
          <a:bodyPr anchor="ctr"/>
          <a:lstStyle/>
          <a:p>
            <a:pPr eaLnBrk="1" hangingPunct="1">
              <a:defRPr/>
            </a:pPr>
            <a:r>
              <a:rPr lang="en-CA" sz="3200" dirty="0"/>
              <a:t>Nos </a:t>
            </a:r>
            <a:r>
              <a:rPr lang="en-CA" sz="3200" dirty="0" err="1"/>
              <a:t>collectes</a:t>
            </a:r>
            <a:r>
              <a:rPr lang="en-CA" sz="3200" dirty="0"/>
              <a:t> de </a:t>
            </a:r>
            <a:r>
              <a:rPr lang="en-CA" sz="3200" dirty="0" err="1"/>
              <a:t>fonds</a:t>
            </a:r>
            <a:endParaRPr lang="en-US" sz="3200" dirty="0"/>
          </a:p>
        </p:txBody>
      </p:sp>
      <p:sp>
        <p:nvSpPr>
          <p:cNvPr id="26627" name="Rectangle 3"/>
          <p:cNvSpPr>
            <a:spLocks noGrp="1" noChangeArrowheads="1"/>
          </p:cNvSpPr>
          <p:nvPr>
            <p:ph idx="1"/>
          </p:nvPr>
        </p:nvSpPr>
        <p:spPr/>
        <p:txBody>
          <a:bodyPr/>
          <a:lstStyle/>
          <a:p>
            <a:pPr eaLnBrk="1" hangingPunct="1">
              <a:buFont typeface="Wingdings 2" panose="05020102010507070707" pitchFamily="18" charset="2"/>
              <a:buNone/>
            </a:pPr>
            <a:r>
              <a:rPr lang="en-US" b="1"/>
              <a:t>Les collectes de fonds de notre club sont:</a:t>
            </a:r>
          </a:p>
          <a:p>
            <a:pPr eaLnBrk="1" hangingPunct="1">
              <a:buFont typeface="Wingdings 2" panose="05020102010507070707" pitchFamily="18" charset="2"/>
              <a:buNone/>
            </a:pPr>
            <a:r>
              <a:rPr lang="en-US" sz="1800"/>
              <a:t>[faites la liste de projets du club ici]</a:t>
            </a:r>
          </a:p>
          <a:p>
            <a:pPr eaLnBrk="1" hangingPunct="1">
              <a:buFont typeface="Wingdings 2" panose="05020102010507070707" pitchFamily="18" charset="2"/>
              <a:buNone/>
            </a:pPr>
            <a:endParaRPr lang="en-US"/>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a:t>Communication</a:t>
            </a:r>
            <a:endParaRPr lang="en-US" dirty="0"/>
          </a:p>
        </p:txBody>
      </p:sp>
      <p:sp>
        <p:nvSpPr>
          <p:cNvPr id="27651" name="Rectangle 3"/>
          <p:cNvSpPr>
            <a:spLocks noGrp="1" noChangeArrowheads="1"/>
          </p:cNvSpPr>
          <p:nvPr>
            <p:ph idx="1"/>
          </p:nvPr>
        </p:nvSpPr>
        <p:spPr/>
        <p:txBody>
          <a:bodyPr/>
          <a:lstStyle/>
          <a:p>
            <a:pPr eaLnBrk="1" hangingPunct="1">
              <a:buFont typeface="Wingdings 2" panose="05020102010507070707" pitchFamily="18" charset="2"/>
              <a:buNone/>
            </a:pPr>
            <a:r>
              <a:rPr lang="en-US" b="1" dirty="0"/>
              <a:t>Comment </a:t>
            </a:r>
            <a:r>
              <a:rPr lang="en-US" b="1" dirty="0" err="1"/>
              <a:t>serai</a:t>
            </a:r>
            <a:r>
              <a:rPr lang="en-US" b="1" dirty="0"/>
              <a:t>-je </a:t>
            </a:r>
            <a:r>
              <a:rPr lang="en-US" b="1" dirty="0" err="1"/>
              <a:t>informé</a:t>
            </a:r>
            <a:r>
              <a:rPr lang="en-US" b="1" dirty="0"/>
              <a:t> </a:t>
            </a:r>
            <a:r>
              <a:rPr lang="en-US" b="1" dirty="0" err="1"/>
              <a:t>sur</a:t>
            </a:r>
            <a:r>
              <a:rPr lang="en-US" b="1" dirty="0"/>
              <a:t> </a:t>
            </a:r>
            <a:r>
              <a:rPr lang="en-US" b="1" dirty="0" err="1"/>
              <a:t>ce</a:t>
            </a:r>
            <a:r>
              <a:rPr lang="en-US" b="1" dirty="0"/>
              <a:t> qui se </a:t>
            </a:r>
            <a:r>
              <a:rPr lang="en-US" b="1" dirty="0" err="1"/>
              <a:t>passe</a:t>
            </a:r>
            <a:r>
              <a:rPr lang="en-US" b="1" dirty="0"/>
              <a:t>?</a:t>
            </a:r>
          </a:p>
          <a:p>
            <a:pPr lvl="1" eaLnBrk="1" hangingPunct="1"/>
            <a:r>
              <a:rPr lang="en-US" dirty="0" err="1"/>
              <a:t>Réunion</a:t>
            </a:r>
            <a:r>
              <a:rPr lang="en-US" dirty="0"/>
              <a:t> du club </a:t>
            </a:r>
          </a:p>
          <a:p>
            <a:pPr lvl="1" eaLnBrk="1" hangingPunct="1"/>
            <a:r>
              <a:rPr lang="en-US" dirty="0"/>
              <a:t>Bulletins — club, division et district</a:t>
            </a:r>
          </a:p>
          <a:p>
            <a:pPr lvl="1" eaLnBrk="1" hangingPunct="1"/>
            <a:r>
              <a:rPr lang="en-US" dirty="0"/>
              <a:t>Sites web</a:t>
            </a:r>
          </a:p>
          <a:p>
            <a:pPr lvl="2" eaLnBrk="1" hangingPunct="1"/>
            <a:r>
              <a:rPr lang="en-US" sz="1600" dirty="0"/>
              <a:t>Kiwanis International: </a:t>
            </a:r>
            <a:br>
              <a:rPr lang="en-US" sz="1600" dirty="0"/>
            </a:br>
            <a:r>
              <a:rPr lang="en-US" sz="1600" i="1" dirty="0">
                <a:hlinkClick r:id="rId3"/>
              </a:rPr>
              <a:t>www.KiwanisOne.org</a:t>
            </a:r>
            <a:endParaRPr lang="en-US" sz="1600" i="1" dirty="0"/>
          </a:p>
          <a:p>
            <a:pPr lvl="2" eaLnBrk="1" hangingPunct="1"/>
            <a:r>
              <a:rPr lang="en-US" sz="1600" dirty="0"/>
              <a:t>District:  </a:t>
            </a:r>
            <a:r>
              <a:rPr lang="en-US" sz="1600" i="1" dirty="0">
                <a:hlinkClick r:id="rId4"/>
              </a:rPr>
              <a:t>www.kiwanisecc.org</a:t>
            </a:r>
            <a:endParaRPr lang="en-US" sz="1600" dirty="0"/>
          </a:p>
          <a:p>
            <a:pPr lvl="2" eaLnBrk="1" hangingPunct="1"/>
            <a:r>
              <a:rPr lang="en-US" sz="1600" dirty="0"/>
              <a:t>Club: [www. __________]</a:t>
            </a:r>
          </a:p>
          <a:p>
            <a:pPr lvl="1" eaLnBrk="1" hangingPunct="1"/>
            <a:r>
              <a:rPr lang="en-US" dirty="0"/>
              <a:t>Magazine du KIWANIS</a:t>
            </a:r>
          </a:p>
          <a:p>
            <a:pPr lvl="1" eaLnBrk="1" hangingPunct="1"/>
            <a:r>
              <a:rPr lang="en-US" dirty="0" err="1"/>
              <a:t>Médias</a:t>
            </a:r>
            <a:r>
              <a:rPr lang="en-US" dirty="0"/>
              <a:t> </a:t>
            </a:r>
            <a:r>
              <a:rPr lang="en-US" dirty="0" err="1"/>
              <a:t>sociaux</a:t>
            </a:r>
            <a:r>
              <a:rPr lang="en-US" dirty="0"/>
              <a:t>: </a:t>
            </a:r>
          </a:p>
          <a:p>
            <a:pPr lvl="2" eaLnBrk="1" hangingPunct="1"/>
            <a:r>
              <a:rPr lang="en-US" dirty="0"/>
              <a:t>Facebook</a:t>
            </a:r>
          </a:p>
          <a:p>
            <a:pPr lvl="2" eaLnBrk="1" hangingPunct="1"/>
            <a:r>
              <a:rPr lang="en-US" dirty="0"/>
              <a:t>Twitter</a:t>
            </a:r>
          </a:p>
          <a:p>
            <a:pPr eaLnBrk="1" hangingPunct="1"/>
            <a:endParaRPr lang="en-US" dirty="0"/>
          </a:p>
        </p:txBody>
      </p:sp>
      <p:pic>
        <p:nvPicPr>
          <p:cNvPr id="2765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352800"/>
            <a:ext cx="38227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Participation</a:t>
            </a:r>
            <a:endParaRPr lang="en-US" dirty="0"/>
          </a:p>
        </p:txBody>
      </p:sp>
      <p:sp>
        <p:nvSpPr>
          <p:cNvPr id="28675" name="Content Placeholder 2"/>
          <p:cNvSpPr>
            <a:spLocks noGrp="1"/>
          </p:cNvSpPr>
          <p:nvPr>
            <p:ph idx="1"/>
          </p:nvPr>
        </p:nvSpPr>
        <p:spPr/>
        <p:txBody>
          <a:bodyPr/>
          <a:lstStyle/>
          <a:p>
            <a:pPr eaLnBrk="1" hangingPunct="1">
              <a:buFont typeface="Wingdings 2" panose="05020102010507070707" pitchFamily="18" charset="2"/>
              <a:buNone/>
            </a:pPr>
            <a:r>
              <a:rPr lang="en-US" b="1"/>
              <a:t>Comment puis-je m’impliquer?</a:t>
            </a:r>
          </a:p>
          <a:p>
            <a:pPr lvl="1" eaLnBrk="1" hangingPunct="1"/>
            <a:r>
              <a:rPr lang="en-US" sz="2000"/>
              <a:t>Assister aux réunions du club </a:t>
            </a:r>
          </a:p>
          <a:p>
            <a:pPr lvl="1" eaLnBrk="1" hangingPunct="1"/>
            <a:r>
              <a:rPr lang="en-US" sz="2000"/>
              <a:t>Participer aux activités de service et de collecte de fonds</a:t>
            </a:r>
          </a:p>
          <a:p>
            <a:pPr lvl="1" eaLnBrk="1" hangingPunct="1"/>
            <a:r>
              <a:rPr lang="en-US" sz="2000"/>
              <a:t>Assister aux réunions divisionnaires </a:t>
            </a:r>
          </a:p>
          <a:p>
            <a:pPr lvl="1" eaLnBrk="1" hangingPunct="1"/>
            <a:r>
              <a:rPr lang="en-US" sz="2000"/>
              <a:t>Participer aux interclubs</a:t>
            </a:r>
          </a:p>
          <a:p>
            <a:pPr lvl="1" eaLnBrk="1" hangingPunct="1"/>
            <a:r>
              <a:rPr lang="en-US" sz="2000"/>
              <a:t>Servir sur les comités</a:t>
            </a:r>
          </a:p>
          <a:p>
            <a:pPr lvl="1" eaLnBrk="1" hangingPunct="1"/>
            <a:r>
              <a:rPr lang="en-US" sz="2000"/>
              <a:t>Poser sa candidature aux élections</a:t>
            </a:r>
          </a:p>
          <a:p>
            <a:pPr eaLnBrk="1" hangingPunct="1"/>
            <a:endParaRPr lang="en-US" sz="2000"/>
          </a:p>
        </p:txBody>
      </p:sp>
      <p:pic>
        <p:nvPicPr>
          <p:cNvPr id="28676" name="Picture 2" descr="U:\SOAP\gbidgood\01 Growth\graphics\photos\ai0230_11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673475"/>
            <a:ext cx="32004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Participation</a:t>
            </a:r>
            <a:endParaRPr lang="fr-F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defRPr/>
            </a:pPr>
            <a:r>
              <a:rPr lang="en-US" dirty="0"/>
              <a:t>  </a:t>
            </a:r>
            <a:r>
              <a:rPr lang="en-US" dirty="0" err="1"/>
              <a:t>Bienvenue</a:t>
            </a:r>
            <a:r>
              <a:rPr lang="en-US"/>
              <a:t> au Kiwanis</a:t>
            </a:r>
            <a:r>
              <a:rPr lang="en-US" dirty="0"/>
              <a:t>!</a:t>
            </a:r>
          </a:p>
        </p:txBody>
      </p:sp>
      <p:sp>
        <p:nvSpPr>
          <p:cNvPr id="12292" name="Rectangle 4"/>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Bienvenue au Kiwanis</a:t>
            </a:r>
            <a:endParaRPr lang="fr-F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a:t>Structure</a:t>
            </a:r>
            <a:endParaRPr lang="en-US" dirty="0"/>
          </a:p>
        </p:txBody>
      </p:sp>
      <p:sp>
        <p:nvSpPr>
          <p:cNvPr id="29699" name="Content Placeholder 5"/>
          <p:cNvSpPr>
            <a:spLocks noGrp="1"/>
          </p:cNvSpPr>
          <p:nvPr>
            <p:ph idx="1"/>
          </p:nvPr>
        </p:nvSpPr>
        <p:spPr>
          <a:xfrm>
            <a:off x="304800" y="1600200"/>
            <a:ext cx="8229600" cy="4953000"/>
          </a:xfrm>
        </p:spPr>
        <p:txBody>
          <a:bodyPr/>
          <a:lstStyle/>
          <a:p>
            <a:pPr eaLnBrk="1" hangingPunct="1">
              <a:buFont typeface="Wingdings 2" panose="05020102010507070707" pitchFamily="18" charset="2"/>
              <a:buNone/>
            </a:pPr>
            <a:r>
              <a:rPr lang="en-US" b="1" dirty="0"/>
              <a:t>Structure du Kiwanis International</a:t>
            </a:r>
          </a:p>
          <a:p>
            <a:pPr lvl="1" eaLnBrk="1" hangingPunct="1"/>
            <a:r>
              <a:rPr lang="en-US" dirty="0"/>
              <a:t>Club:	   XX </a:t>
            </a:r>
            <a:r>
              <a:rPr lang="en-US" dirty="0" err="1"/>
              <a:t>membres</a:t>
            </a:r>
            <a:r>
              <a:rPr lang="en-US" dirty="0"/>
              <a:t> </a:t>
            </a:r>
            <a:r>
              <a:rPr lang="en-US" dirty="0" err="1"/>
              <a:t>dans</a:t>
            </a:r>
            <a:r>
              <a:rPr lang="en-US" dirty="0"/>
              <a:t> </a:t>
            </a:r>
            <a:r>
              <a:rPr lang="en-US" dirty="0" err="1"/>
              <a:t>notre</a:t>
            </a:r>
            <a:r>
              <a:rPr lang="en-US" dirty="0"/>
              <a:t> club</a:t>
            </a:r>
          </a:p>
          <a:p>
            <a:pPr lvl="1" eaLnBrk="1" hangingPunct="1"/>
            <a:r>
              <a:rPr lang="en-US" dirty="0"/>
              <a:t>Division:  xx clubs </a:t>
            </a:r>
            <a:r>
              <a:rPr lang="en-US" dirty="0" err="1"/>
              <a:t>dans</a:t>
            </a:r>
            <a:r>
              <a:rPr lang="en-US" dirty="0"/>
              <a:t> </a:t>
            </a:r>
            <a:r>
              <a:rPr lang="en-US" dirty="0" err="1"/>
              <a:t>notre</a:t>
            </a:r>
            <a:r>
              <a:rPr lang="en-US" dirty="0"/>
              <a:t> division</a:t>
            </a:r>
          </a:p>
          <a:p>
            <a:pPr lvl="1" eaLnBrk="1" hangingPunct="1"/>
            <a:r>
              <a:rPr lang="en-US" dirty="0"/>
              <a:t>District:	   xx clubs </a:t>
            </a:r>
            <a:r>
              <a:rPr lang="en-US" dirty="0" err="1"/>
              <a:t>dans</a:t>
            </a:r>
            <a:r>
              <a:rPr lang="en-US" dirty="0"/>
              <a:t> </a:t>
            </a:r>
            <a:r>
              <a:rPr lang="en-US" dirty="0" err="1"/>
              <a:t>notre</a:t>
            </a:r>
            <a:r>
              <a:rPr lang="en-US" dirty="0"/>
              <a:t> district</a:t>
            </a:r>
          </a:p>
          <a:p>
            <a:pPr eaLnBrk="1" hangingPunct="1"/>
            <a:endParaRPr lang="en-US" dirty="0"/>
          </a:p>
          <a:p>
            <a:pPr eaLnBrk="1" hangingPunct="1">
              <a:buFont typeface="Wingdings 2" panose="05020102010507070707" pitchFamily="18" charset="2"/>
              <a:buNone/>
            </a:pPr>
            <a:r>
              <a:rPr lang="en-US" b="1" dirty="0"/>
              <a:t>Kiwanis International</a:t>
            </a:r>
          </a:p>
          <a:p>
            <a:pPr lvl="1" eaLnBrk="1" hangingPunct="1"/>
            <a:r>
              <a:rPr lang="en-US" dirty="0"/>
              <a:t>7,800 clubs </a:t>
            </a:r>
            <a:r>
              <a:rPr lang="en-US" dirty="0" err="1"/>
              <a:t>dans</a:t>
            </a:r>
            <a:r>
              <a:rPr lang="en-US" dirty="0"/>
              <a:t> 47 districts</a:t>
            </a:r>
          </a:p>
          <a:p>
            <a:pPr lvl="1" eaLnBrk="1" hangingPunct="1"/>
            <a:r>
              <a:rPr lang="en-US" dirty="0" err="1"/>
              <a:t>Près</a:t>
            </a:r>
            <a:r>
              <a:rPr lang="en-US" dirty="0"/>
              <a:t> de 315,000 </a:t>
            </a:r>
            <a:r>
              <a:rPr lang="en-US" dirty="0" err="1"/>
              <a:t>adulte</a:t>
            </a:r>
            <a:r>
              <a:rPr lang="en-US" dirty="0"/>
              <a:t> </a:t>
            </a:r>
            <a:r>
              <a:rPr lang="en-US" dirty="0" err="1"/>
              <a:t>membres</a:t>
            </a:r>
            <a:endParaRPr lang="en-US" dirty="0"/>
          </a:p>
          <a:p>
            <a:pPr marL="0" indent="0" eaLnBrk="1" hangingPunct="1">
              <a:buSzPct val="91000"/>
              <a:buNone/>
            </a:pPr>
            <a:r>
              <a:rPr lang="en-CA" dirty="0"/>
              <a:t>       </a:t>
            </a:r>
            <a:r>
              <a:rPr lang="en-CA" sz="2400" dirty="0"/>
              <a:t>Pres de 354,000 </a:t>
            </a:r>
            <a:r>
              <a:rPr lang="en-CA" sz="2400" dirty="0" err="1"/>
              <a:t>jeune</a:t>
            </a:r>
            <a:r>
              <a:rPr lang="en-CA" sz="2400" dirty="0"/>
              <a:t> </a:t>
            </a:r>
            <a:r>
              <a:rPr lang="en-CA" sz="2400" dirty="0" err="1"/>
              <a:t>membres</a:t>
            </a:r>
            <a:r>
              <a:rPr lang="en-CA" dirty="0"/>
              <a:t>   </a:t>
            </a:r>
            <a:endParaRPr lang="en-US" dirty="0"/>
          </a:p>
        </p:txBody>
      </p:sp>
      <p:graphicFrame>
        <p:nvGraphicFramePr>
          <p:cNvPr id="8" name="Content Placeholder 3"/>
          <p:cNvGraphicFramePr>
            <a:graphicFrameLocks/>
          </p:cNvGraphicFramePr>
          <p:nvPr/>
        </p:nvGraphicFramePr>
        <p:xfrm>
          <a:off x="5160962" y="3524250"/>
          <a:ext cx="3276601" cy="2980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6" name="Rectangle 6"/>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0723" name="Content Placeholder 2"/>
          <p:cNvSpPr>
            <a:spLocks noGrp="1"/>
          </p:cNvSpPr>
          <p:nvPr>
            <p:ph idx="1"/>
          </p:nvPr>
        </p:nvSpPr>
        <p:spPr/>
        <p:txBody>
          <a:bodyPr/>
          <a:lstStyle/>
          <a:p>
            <a:pPr eaLnBrk="1" hangingPunct="1">
              <a:buFont typeface="Wingdings 2" panose="05020102010507070707" pitchFamily="18" charset="2"/>
              <a:buNone/>
            </a:pPr>
            <a:endParaRPr lang="en-US" dirty="0"/>
          </a:p>
          <a:p>
            <a:pPr eaLnBrk="1" hangingPunct="1">
              <a:buFont typeface="Wingdings 2" panose="05020102010507070707" pitchFamily="18" charset="2"/>
              <a:buNone/>
            </a:pPr>
            <a:r>
              <a:rPr lang="en-US" dirty="0"/>
              <a:t>Nom </a:t>
            </a:r>
            <a:r>
              <a:rPr lang="en-US" dirty="0" err="1"/>
              <a:t>ou</a:t>
            </a:r>
            <a:r>
              <a:rPr lang="en-US" dirty="0"/>
              <a:t> </a:t>
            </a:r>
            <a:r>
              <a:rPr lang="en-US" dirty="0" err="1"/>
              <a:t>numéro</a:t>
            </a:r>
            <a:r>
              <a:rPr lang="en-US" dirty="0"/>
              <a:t> de </a:t>
            </a:r>
            <a:r>
              <a:rPr lang="en-US" dirty="0" err="1"/>
              <a:t>votre</a:t>
            </a:r>
            <a:r>
              <a:rPr lang="en-US" dirty="0"/>
              <a:t> Division: </a:t>
            </a:r>
          </a:p>
          <a:p>
            <a:pPr eaLnBrk="1" hangingPunct="1">
              <a:buFont typeface="Wingdings 2" panose="05020102010507070707" pitchFamily="18" charset="2"/>
              <a:buNone/>
            </a:pPr>
            <a:r>
              <a:rPr lang="en-US" dirty="0"/>
              <a:t>Lieutenant-</a:t>
            </a:r>
            <a:r>
              <a:rPr lang="en-US" dirty="0" err="1"/>
              <a:t>gouverneur</a:t>
            </a:r>
            <a:r>
              <a:rPr lang="en-US" dirty="0"/>
              <a:t>:</a:t>
            </a:r>
          </a:p>
          <a:p>
            <a:pPr eaLnBrk="1" hangingPunct="1">
              <a:buFont typeface="Wingdings 2" panose="05020102010507070707" pitchFamily="18" charset="2"/>
              <a:buNone/>
            </a:pPr>
            <a:r>
              <a:rPr lang="en-US" dirty="0" err="1"/>
              <a:t>Autres</a:t>
            </a:r>
            <a:r>
              <a:rPr lang="en-US" dirty="0"/>
              <a:t> clubs </a:t>
            </a:r>
            <a:r>
              <a:rPr lang="en-US" dirty="0" err="1"/>
              <a:t>dans</a:t>
            </a:r>
            <a:r>
              <a:rPr lang="en-US" dirty="0"/>
              <a:t> </a:t>
            </a:r>
            <a:r>
              <a:rPr lang="en-US" dirty="0" err="1"/>
              <a:t>notre</a:t>
            </a:r>
            <a:r>
              <a:rPr lang="en-US" dirty="0"/>
              <a:t> </a:t>
            </a:r>
            <a:r>
              <a:rPr lang="en-US" dirty="0" err="1"/>
              <a:t>voisinage</a:t>
            </a:r>
            <a:r>
              <a:rPr lang="en-US" dirty="0"/>
              <a:t>:</a:t>
            </a:r>
          </a:p>
          <a:p>
            <a:pPr eaLnBrk="1" hangingPunct="1">
              <a:buFont typeface="Wingdings 2" panose="05020102010507070707" pitchFamily="18" charset="2"/>
              <a:buNone/>
            </a:pPr>
            <a:r>
              <a:rPr lang="en-US" dirty="0" err="1"/>
              <a:t>Projets</a:t>
            </a:r>
            <a:r>
              <a:rPr lang="en-US" dirty="0"/>
              <a:t> de Division </a:t>
            </a:r>
            <a:r>
              <a:rPr lang="en-US" sz="1800" dirty="0"/>
              <a:t>[</a:t>
            </a:r>
            <a:r>
              <a:rPr lang="en-US" sz="1800" dirty="0" err="1"/>
              <a:t>si</a:t>
            </a:r>
            <a:r>
              <a:rPr lang="en-US" sz="1800" dirty="0"/>
              <a:t> applicable]</a:t>
            </a:r>
          </a:p>
        </p:txBody>
      </p:sp>
      <p:sp>
        <p:nvSpPr>
          <p:cNvPr id="31749" name="Rectangle 5"/>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1747" name="Content Placeholder 2"/>
          <p:cNvSpPr>
            <a:spLocks noGrp="1"/>
          </p:cNvSpPr>
          <p:nvPr>
            <p:ph idx="1"/>
          </p:nvPr>
        </p:nvSpPr>
        <p:spPr/>
        <p:txBody>
          <a:bodyPr/>
          <a:lstStyle/>
          <a:p>
            <a:pPr eaLnBrk="1" hangingPunct="1">
              <a:buFont typeface="Wingdings 2" panose="05020102010507070707" pitchFamily="18" charset="2"/>
              <a:buNone/>
            </a:pPr>
            <a:r>
              <a:rPr lang="en-US" sz="2400" dirty="0"/>
              <a:t>Nom du District : Eastern Canada &amp; the Caribbean</a:t>
            </a:r>
          </a:p>
          <a:p>
            <a:pPr eaLnBrk="1" hangingPunct="1">
              <a:buFont typeface="Wingdings 2" panose="05020102010507070707" pitchFamily="18" charset="2"/>
              <a:buNone/>
            </a:pPr>
            <a:r>
              <a:rPr lang="en-US" sz="2400" dirty="0" err="1"/>
              <a:t>Officiers</a:t>
            </a:r>
            <a:r>
              <a:rPr lang="en-US" sz="2400" dirty="0"/>
              <a:t> du District:  	</a:t>
            </a:r>
          </a:p>
          <a:p>
            <a:pPr eaLnBrk="1" hangingPunct="1">
              <a:buNone/>
            </a:pPr>
            <a:r>
              <a:rPr lang="en-US" sz="2400" dirty="0"/>
              <a:t>	</a:t>
            </a:r>
            <a:r>
              <a:rPr lang="en-US" sz="2000" dirty="0" err="1"/>
              <a:t>Gouverneur</a:t>
            </a:r>
            <a:r>
              <a:rPr lang="en-US" sz="2000" dirty="0"/>
              <a:t>:  Phil Rossy – Kiwanis Club du Ottawa</a:t>
            </a:r>
          </a:p>
          <a:p>
            <a:pPr eaLnBrk="1" hangingPunct="1">
              <a:buNone/>
            </a:pPr>
            <a:r>
              <a:rPr lang="en-US" sz="2000" dirty="0"/>
              <a:t> 	</a:t>
            </a:r>
            <a:r>
              <a:rPr lang="en-US" sz="2000" dirty="0" err="1"/>
              <a:t>Gouverneur</a:t>
            </a:r>
            <a:r>
              <a:rPr lang="en-US" sz="2000" dirty="0"/>
              <a:t> ex-officio: Allen Ure – Kiwanis Club du Ridgetown</a:t>
            </a:r>
          </a:p>
          <a:p>
            <a:pPr eaLnBrk="1" hangingPunct="1">
              <a:buNone/>
            </a:pPr>
            <a:r>
              <a:rPr lang="en-US" sz="2000" dirty="0"/>
              <a:t>	</a:t>
            </a:r>
            <a:r>
              <a:rPr lang="en-US" sz="2000" dirty="0" err="1"/>
              <a:t>Gouverneur</a:t>
            </a:r>
            <a:r>
              <a:rPr lang="en-US" sz="2000" dirty="0"/>
              <a:t> </a:t>
            </a:r>
            <a:r>
              <a:rPr lang="en-US" sz="2000" dirty="0" err="1"/>
              <a:t>élu</a:t>
            </a:r>
            <a:r>
              <a:rPr lang="en-US" sz="2000" dirty="0"/>
              <a:t>: Bobby Moo Young – Kiwanis Club du Montego Freeport	</a:t>
            </a:r>
          </a:p>
          <a:p>
            <a:pPr eaLnBrk="1" hangingPunct="1">
              <a:buFont typeface="Wingdings 2" panose="05020102010507070707" pitchFamily="18" charset="2"/>
              <a:buNone/>
            </a:pPr>
            <a:r>
              <a:rPr lang="en-US" sz="2000" dirty="0"/>
              <a:t>    </a:t>
            </a:r>
            <a:r>
              <a:rPr lang="en-US" sz="2000" dirty="0" err="1"/>
              <a:t>Gouvernor</a:t>
            </a:r>
            <a:r>
              <a:rPr lang="en-US" sz="2000" dirty="0"/>
              <a:t> vice:  </a:t>
            </a:r>
            <a:r>
              <a:rPr lang="en-US" sz="2000" dirty="0" err="1"/>
              <a:t>Melford</a:t>
            </a:r>
            <a:r>
              <a:rPr lang="en-US" sz="2000" dirty="0"/>
              <a:t> Clarke – Kiwanis Club du Cable Beach, Nassau</a:t>
            </a:r>
          </a:p>
          <a:p>
            <a:pPr eaLnBrk="1" hangingPunct="1">
              <a:buFont typeface="Wingdings 2" panose="05020102010507070707" pitchFamily="18" charset="2"/>
              <a:buNone/>
            </a:pPr>
            <a:r>
              <a:rPr lang="en-US" sz="2000" dirty="0"/>
              <a:t>	</a:t>
            </a:r>
            <a:r>
              <a:rPr lang="en-US" sz="2000" dirty="0" err="1"/>
              <a:t>Secrétaire</a:t>
            </a:r>
            <a:r>
              <a:rPr lang="en-US" sz="2000" dirty="0"/>
              <a:t>: Jim Steele Kiwanis Club du Brantford			</a:t>
            </a:r>
          </a:p>
          <a:p>
            <a:pPr eaLnBrk="1" hangingPunct="1">
              <a:buFont typeface="Wingdings 2" panose="05020102010507070707" pitchFamily="18" charset="2"/>
              <a:buNone/>
            </a:pPr>
            <a:r>
              <a:rPr lang="en-US" sz="2400" dirty="0" err="1"/>
              <a:t>Nombre</a:t>
            </a:r>
            <a:r>
              <a:rPr lang="en-US" sz="2400" dirty="0"/>
              <a:t> de </a:t>
            </a:r>
            <a:r>
              <a:rPr lang="en-US" sz="2400" dirty="0" err="1"/>
              <a:t>membres</a:t>
            </a:r>
            <a:r>
              <a:rPr lang="en-US" sz="2400" dirty="0"/>
              <a:t> </a:t>
            </a:r>
            <a:r>
              <a:rPr lang="en-US" sz="2400" dirty="0" err="1"/>
              <a:t>dans</a:t>
            </a:r>
            <a:r>
              <a:rPr lang="en-US" sz="2400" dirty="0"/>
              <a:t> le district: 6,900</a:t>
            </a:r>
          </a:p>
        </p:txBody>
      </p:sp>
      <p:sp>
        <p:nvSpPr>
          <p:cNvPr id="32773" name="Rectangle 5"/>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t>Structure</a:t>
            </a:r>
            <a:endParaRPr lang="en-US" dirty="0"/>
          </a:p>
        </p:txBody>
      </p:sp>
      <p:sp>
        <p:nvSpPr>
          <p:cNvPr id="32771" name="Content Placeholder 4"/>
          <p:cNvSpPr>
            <a:spLocks noGrp="1"/>
          </p:cNvSpPr>
          <p:nvPr>
            <p:ph idx="1"/>
          </p:nvPr>
        </p:nvSpPr>
        <p:spPr/>
        <p:txBody>
          <a:bodyPr/>
          <a:lstStyle/>
          <a:p>
            <a:pPr eaLnBrk="1" hangingPunct="1">
              <a:buFont typeface="Wingdings 2" panose="05020102010507070707" pitchFamily="18" charset="2"/>
              <a:buNone/>
            </a:pPr>
            <a:r>
              <a:rPr lang="en-US" b="1"/>
              <a:t>Comités du club</a:t>
            </a:r>
          </a:p>
          <a:p>
            <a:pPr eaLnBrk="1" hangingPunct="1">
              <a:buSzPct val="90000"/>
              <a:buFont typeface="Palatino Linotype" panose="02040502050505030304" pitchFamily="18" charset="0"/>
              <a:buChar char="•"/>
            </a:pPr>
            <a:r>
              <a:rPr lang="en-US" sz="2400"/>
              <a:t> Services à la communauté</a:t>
            </a:r>
          </a:p>
          <a:p>
            <a:pPr eaLnBrk="1" hangingPunct="1">
              <a:buSzPct val="90000"/>
              <a:buFont typeface="Palatino Linotype" panose="02040502050505030304" pitchFamily="18" charset="0"/>
              <a:buChar char="•"/>
            </a:pPr>
            <a:r>
              <a:rPr lang="en-US" sz="2400"/>
              <a:t> Programmes de service et de leadership</a:t>
            </a:r>
          </a:p>
          <a:p>
            <a:pPr eaLnBrk="1" hangingPunct="1">
              <a:buSzPct val="90000"/>
              <a:buFont typeface="Palatino Linotype" panose="02040502050505030304" pitchFamily="18" charset="0"/>
              <a:buChar char="•"/>
            </a:pPr>
            <a:r>
              <a:rPr lang="en-US" sz="2400"/>
              <a:t>Jeunes enfants: notre priorité</a:t>
            </a:r>
          </a:p>
          <a:p>
            <a:pPr eaLnBrk="1" hangingPunct="1">
              <a:buSzPct val="90000"/>
              <a:buFont typeface="Palatino Linotype" panose="02040502050505030304" pitchFamily="18" charset="0"/>
              <a:buChar char="•"/>
            </a:pPr>
            <a:r>
              <a:rPr lang="en-US" sz="2400"/>
              <a:t> Valeurs humaines et spirituelles</a:t>
            </a:r>
          </a:p>
          <a:p>
            <a:pPr eaLnBrk="1" hangingPunct="1">
              <a:buSzPct val="90000"/>
              <a:buFont typeface="Palatino Linotype" panose="02040502050505030304" pitchFamily="18" charset="0"/>
              <a:buChar char="•"/>
            </a:pPr>
            <a:r>
              <a:rPr lang="en-US" sz="2400"/>
              <a:t> Administration du club</a:t>
            </a:r>
          </a:p>
          <a:p>
            <a:pPr eaLnBrk="1" hangingPunct="1">
              <a:buSzPct val="90000"/>
              <a:buFont typeface="Palatino Linotype" panose="02040502050505030304" pitchFamily="18" charset="0"/>
              <a:buChar char="•"/>
            </a:pPr>
            <a:r>
              <a:rPr lang="en-US" sz="2400"/>
              <a:t> Éducation et recrutement des membres</a:t>
            </a:r>
          </a:p>
          <a:p>
            <a:pPr eaLnBrk="1" hangingPunct="1">
              <a:buSzPct val="90000"/>
              <a:buFont typeface="Palatino Linotype" panose="02040502050505030304" pitchFamily="18" charset="0"/>
              <a:buChar char="•"/>
            </a:pPr>
            <a:r>
              <a:rPr lang="en-US" sz="2400"/>
              <a:t> Relations publiques</a:t>
            </a:r>
          </a:p>
          <a:p>
            <a:pPr eaLnBrk="1" hangingPunct="1">
              <a:buSzPct val="90000"/>
              <a:buFont typeface="Palatino Linotype" panose="02040502050505030304" pitchFamily="18" charset="0"/>
              <a:buChar char="•"/>
            </a:pPr>
            <a:r>
              <a:rPr lang="en-US" sz="2400"/>
              <a:t> Finances et collectes de fonds</a:t>
            </a:r>
          </a:p>
          <a:p>
            <a:pPr eaLnBrk="1" hangingPunct="1"/>
            <a:endParaRPr lang="en-US"/>
          </a:p>
        </p:txBody>
      </p:sp>
      <p:pic>
        <p:nvPicPr>
          <p:cNvPr id="327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3630"/>
          <a:stretch>
            <a:fillRect/>
          </a:stretch>
        </p:blipFill>
        <p:spPr bwMode="auto">
          <a:xfrm>
            <a:off x="6781800" y="2514600"/>
            <a:ext cx="1187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U:\SOAP\gbidgood\01 Growth\logos\YCPO\YCPO_295&amp;1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76400"/>
            <a:ext cx="2667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a:t>Structure</a:t>
            </a:r>
            <a:endParaRPr lang="en-US" dirty="0"/>
          </a:p>
        </p:txBody>
      </p:sp>
      <p:sp>
        <p:nvSpPr>
          <p:cNvPr id="33795" name="Rectangle 3"/>
          <p:cNvSpPr>
            <a:spLocks noGrp="1" noChangeArrowheads="1"/>
          </p:cNvSpPr>
          <p:nvPr>
            <p:ph idx="1"/>
          </p:nvPr>
        </p:nvSpPr>
        <p:spPr/>
        <p:txBody>
          <a:bodyPr/>
          <a:lstStyle/>
          <a:p>
            <a:pPr eaLnBrk="1" hangingPunct="1">
              <a:buFont typeface="Wingdings 2" panose="05020102010507070707" pitchFamily="18" charset="2"/>
              <a:buNone/>
            </a:pPr>
            <a:r>
              <a:rPr lang="en-US" b="1"/>
              <a:t>La Fondation du Kiwanis International</a:t>
            </a:r>
          </a:p>
          <a:p>
            <a:pPr lvl="1" eaLnBrk="1" hangingPunct="1"/>
            <a:r>
              <a:rPr lang="en-US" sz="2000"/>
              <a:t>Vous en êtes membre!</a:t>
            </a:r>
          </a:p>
          <a:p>
            <a:pPr lvl="1" eaLnBrk="1" hangingPunct="1"/>
            <a:r>
              <a:rPr lang="en-US" sz="2000"/>
              <a:t>Source de collecte de fonds </a:t>
            </a:r>
            <a:br>
              <a:rPr lang="en-US" sz="2000"/>
            </a:br>
            <a:r>
              <a:rPr lang="en-US" sz="2000"/>
              <a:t>du Kiwanis International</a:t>
            </a:r>
          </a:p>
          <a:p>
            <a:pPr lvl="1" eaLnBrk="1" hangingPunct="1"/>
            <a:r>
              <a:rPr lang="en-US" sz="2000"/>
              <a:t>Alloue des fonds pour des activités </a:t>
            </a:r>
            <a:br>
              <a:rPr lang="en-US" sz="2000"/>
            </a:br>
            <a:r>
              <a:rPr lang="en-US" sz="2000"/>
              <a:t>et des programmes</a:t>
            </a:r>
          </a:p>
          <a:p>
            <a:pPr lvl="1" eaLnBrk="1" hangingPunct="1"/>
            <a:r>
              <a:rPr lang="en-US" sz="2000"/>
              <a:t>Campagne annuelle de dons</a:t>
            </a:r>
          </a:p>
          <a:p>
            <a:pPr lvl="1" eaLnBrk="1" hangingPunct="1"/>
            <a:r>
              <a:rPr lang="en-US" sz="2000"/>
              <a:t>Philanthropie personnelle</a:t>
            </a:r>
          </a:p>
          <a:p>
            <a:pPr lvl="1" eaLnBrk="1" hangingPunct="1"/>
            <a:endParaRPr lang="en-US" sz="2000"/>
          </a:p>
          <a:p>
            <a:pPr lvl="1" eaLnBrk="1" hangingPunct="1">
              <a:buFontTx/>
              <a:buNone/>
            </a:pPr>
            <a:r>
              <a:rPr lang="en-US" i="1">
                <a:hlinkClick r:id="rId3"/>
              </a:rPr>
              <a:t>www.Kiwanis.org/foundation</a:t>
            </a:r>
            <a:endParaRPr lang="en-US" i="1"/>
          </a:p>
        </p:txBody>
      </p:sp>
      <p:pic>
        <p:nvPicPr>
          <p:cNvPr id="337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133600"/>
            <a:ext cx="34369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Structure</a:t>
            </a:r>
            <a:endParaRPr lang="en-US" dirty="0"/>
          </a:p>
        </p:txBody>
      </p:sp>
      <p:sp>
        <p:nvSpPr>
          <p:cNvPr id="34819" name="Content Placeholder 2"/>
          <p:cNvSpPr>
            <a:spLocks noGrp="1"/>
          </p:cNvSpPr>
          <p:nvPr>
            <p:ph idx="1"/>
          </p:nvPr>
        </p:nvSpPr>
        <p:spPr>
          <a:xfrm>
            <a:off x="457200" y="1524000"/>
            <a:ext cx="8229600" cy="4953000"/>
          </a:xfrm>
        </p:spPr>
        <p:txBody>
          <a:bodyPr/>
          <a:lstStyle/>
          <a:p>
            <a:pPr eaLnBrk="1" hangingPunct="1">
              <a:buFont typeface="Wingdings 2" panose="05020102010507070707" pitchFamily="18" charset="2"/>
              <a:buNone/>
            </a:pPr>
            <a:r>
              <a:rPr lang="en-US" b="1"/>
              <a:t>Programmes de service et de leadership</a:t>
            </a:r>
          </a:p>
          <a:p>
            <a:pPr lvl="1" eaLnBrk="1" hangingPunct="1"/>
            <a:r>
              <a:rPr lang="en-US" sz="2000"/>
              <a:t>Le plus grand et le plus vieux club de service jeunesse dans le monde </a:t>
            </a:r>
          </a:p>
          <a:p>
            <a:pPr lvl="1" eaLnBrk="1" hangingPunct="1"/>
            <a:r>
              <a:rPr lang="en-US" sz="2000"/>
              <a:t>Programme pour adultes qui ont des déficiences</a:t>
            </a:r>
          </a:p>
          <a:p>
            <a:pPr lvl="1" eaLnBrk="1" hangingPunct="1"/>
            <a:r>
              <a:rPr lang="en-US" sz="2000"/>
              <a:t>341,000 membres à travers le monde</a:t>
            </a:r>
          </a:p>
        </p:txBody>
      </p:sp>
      <p:pic>
        <p:nvPicPr>
          <p:cNvPr id="34820" name="Picture 11" descr="AC_C_sfl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5013" y="5260975"/>
            <a:ext cx="1295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 descr="BC_C_sfl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19600"/>
            <a:ext cx="150336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descr="bug_logo_s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3633788"/>
            <a:ext cx="12985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4" descr="cki_logo_s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1625" y="5295900"/>
            <a:ext cx="13303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5" descr="KeyLeader_sfl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4125" y="5451475"/>
            <a:ext cx="163988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6" descr="KKids_sfl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3668713"/>
            <a:ext cx="1498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kc_logo_sm3.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3225" y="4738688"/>
            <a:ext cx="21875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9" descr="tkids_logo_sm.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00188" y="3581400"/>
            <a:ext cx="1149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13"/>
          <p:cNvSpPr>
            <a:spLocks noGrp="1"/>
          </p:cNvSpPr>
          <p:nvPr>
            <p:ph type="title" idx="4294967295"/>
          </p:nvPr>
        </p:nvSpPr>
        <p:spPr bwMode="auto"/>
        <p:txBody>
          <a:bodyPr vert="horz" wrap="square" lIns="91440" tIns="45720" bIns="45720" numCol="1" anchorCtr="0" compatLnSpc="1">
            <a:prstTxWarp prst="textNoShape">
              <a:avLst/>
            </a:prstTxWarp>
          </a:bodyPr>
          <a:lstStyle/>
          <a:p>
            <a:pPr>
              <a:defRPr/>
            </a:pPr>
            <a:r>
              <a:rPr lang="fr-CA"/>
              <a:t>Structure</a:t>
            </a:r>
            <a:endParaRPr lang="fr-FR"/>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30480"/>
            <a:ext cx="6553200" cy="838200"/>
          </a:xfrm>
        </p:spPr>
        <p:txBody>
          <a:bodyPr/>
          <a:lstStyle/>
          <a:p>
            <a:pPr eaLnBrk="1" hangingPunct="1">
              <a:defRPr/>
            </a:pPr>
            <a:r>
              <a:rPr lang="en-CA" dirty="0"/>
              <a:t>Service et Leadership</a:t>
            </a:r>
            <a:endParaRPr lang="en-US" dirty="0"/>
          </a:p>
        </p:txBody>
      </p:sp>
      <p:sp>
        <p:nvSpPr>
          <p:cNvPr id="35843" name="Content Placeholder 4"/>
          <p:cNvSpPr>
            <a:spLocks noGrp="1"/>
          </p:cNvSpPr>
          <p:nvPr>
            <p:ph idx="1"/>
          </p:nvPr>
        </p:nvSpPr>
        <p:spPr>
          <a:xfrm>
            <a:off x="457200" y="1524000"/>
            <a:ext cx="8229600" cy="4953000"/>
          </a:xfrm>
        </p:spPr>
        <p:txBody>
          <a:bodyPr/>
          <a:lstStyle/>
          <a:p>
            <a:pPr eaLnBrk="1" hangingPunct="1">
              <a:lnSpc>
                <a:spcPct val="90000"/>
              </a:lnSpc>
              <a:spcBef>
                <a:spcPct val="25000"/>
              </a:spcBef>
              <a:spcAft>
                <a:spcPct val="25000"/>
              </a:spcAft>
              <a:buFont typeface="Wingdings 2" panose="05020102010507070707" pitchFamily="18" charset="2"/>
              <a:buNone/>
            </a:pPr>
            <a:r>
              <a:rPr lang="en-US" dirty="0"/>
              <a:t>Nom:</a:t>
            </a:r>
          </a:p>
          <a:p>
            <a:pPr eaLnBrk="1" hangingPunct="1">
              <a:lnSpc>
                <a:spcPct val="90000"/>
              </a:lnSpc>
              <a:spcBef>
                <a:spcPct val="25000"/>
              </a:spcBef>
              <a:spcAft>
                <a:spcPct val="25000"/>
              </a:spcAft>
              <a:buFont typeface="Wingdings 2" panose="05020102010507070707" pitchFamily="18" charset="2"/>
              <a:buNone/>
            </a:pPr>
            <a:r>
              <a:rPr lang="en-US" dirty="0" err="1"/>
              <a:t>Heure</a:t>
            </a:r>
            <a:r>
              <a:rPr lang="en-US" dirty="0"/>
              <a:t> de la </a:t>
            </a:r>
            <a:r>
              <a:rPr lang="en-US" dirty="0" err="1"/>
              <a:t>réunion</a:t>
            </a:r>
            <a:r>
              <a:rPr lang="en-US" dirty="0"/>
              <a:t>:  </a:t>
            </a:r>
          </a:p>
          <a:p>
            <a:pPr eaLnBrk="1" hangingPunct="1">
              <a:lnSpc>
                <a:spcPct val="90000"/>
              </a:lnSpc>
              <a:spcBef>
                <a:spcPct val="25000"/>
              </a:spcBef>
              <a:spcAft>
                <a:spcPct val="25000"/>
              </a:spcAft>
              <a:buFont typeface="Wingdings 2" panose="05020102010507070707" pitchFamily="18" charset="2"/>
              <a:buNone/>
            </a:pPr>
            <a:r>
              <a:rPr lang="en-US" dirty="0" err="1"/>
              <a:t>Endroit</a:t>
            </a:r>
            <a:r>
              <a:rPr lang="en-US" dirty="0"/>
              <a:t>:</a:t>
            </a:r>
          </a:p>
          <a:p>
            <a:pPr eaLnBrk="1" hangingPunct="1">
              <a:lnSpc>
                <a:spcPct val="90000"/>
              </a:lnSpc>
              <a:spcBef>
                <a:spcPct val="25000"/>
              </a:spcBef>
              <a:spcAft>
                <a:spcPct val="25000"/>
              </a:spcAft>
              <a:buFont typeface="Wingdings 2" panose="05020102010507070707" pitchFamily="18" charset="2"/>
              <a:buNone/>
            </a:pPr>
            <a:r>
              <a:rPr lang="en-US" dirty="0" err="1"/>
              <a:t>Conseiller</a:t>
            </a:r>
            <a:r>
              <a:rPr lang="en-US" dirty="0"/>
              <a:t>:</a:t>
            </a:r>
          </a:p>
          <a:p>
            <a:pPr eaLnBrk="1" hangingPunct="1">
              <a:lnSpc>
                <a:spcPct val="90000"/>
              </a:lnSpc>
              <a:spcBef>
                <a:spcPct val="20000"/>
              </a:spcBef>
            </a:pPr>
            <a:endParaRPr lang="en-US" dirty="0"/>
          </a:p>
          <a:p>
            <a:pPr eaLnBrk="1" hangingPunct="1">
              <a:lnSpc>
                <a:spcPct val="90000"/>
              </a:lnSpc>
              <a:spcBef>
                <a:spcPct val="20000"/>
              </a:spcBef>
              <a:buFont typeface="Wingdings 2" panose="05020102010507070707" pitchFamily="18" charset="2"/>
              <a:buNone/>
            </a:pPr>
            <a:endParaRPr lang="en-US" dirty="0">
              <a:solidFill>
                <a:srgbClr val="A50021"/>
              </a:solidFill>
            </a:endParaRPr>
          </a:p>
          <a:p>
            <a:pPr eaLnBrk="1" hangingPunct="1"/>
            <a:endParaRPr lang="en-US" dirty="0"/>
          </a:p>
          <a:p>
            <a:pPr eaLnBrk="1" hangingPunct="1"/>
            <a:endParaRPr lang="en-US" dirty="0"/>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Structure</a:t>
            </a:r>
            <a:endParaRPr lang="en-US" dirty="0"/>
          </a:p>
        </p:txBody>
      </p:sp>
      <p:sp>
        <p:nvSpPr>
          <p:cNvPr id="36867" name="Content Placeholder 2"/>
          <p:cNvSpPr>
            <a:spLocks noGrp="1"/>
          </p:cNvSpPr>
          <p:nvPr>
            <p:ph idx="1"/>
          </p:nvPr>
        </p:nvSpPr>
        <p:spPr/>
        <p:txBody>
          <a:bodyPr/>
          <a:lstStyle/>
          <a:p>
            <a:pPr eaLnBrk="1" hangingPunct="1">
              <a:buFont typeface="Wingdings 2" panose="05020102010507070707" pitchFamily="18" charset="2"/>
              <a:buNone/>
            </a:pPr>
            <a:r>
              <a:rPr lang="en-US" b="1"/>
              <a:t>Marques de commerce du Kiwanis</a:t>
            </a:r>
          </a:p>
          <a:p>
            <a:pPr marL="2517775" lvl="1" indent="-168275" eaLnBrk="1" hangingPunct="1"/>
            <a:r>
              <a:rPr lang="en-US"/>
              <a:t>Journée du Kiwanis </a:t>
            </a:r>
            <a:br>
              <a:rPr lang="en-US"/>
            </a:br>
            <a:r>
              <a:rPr lang="en-US" i="1">
                <a:hlinkClick r:id="rId3"/>
              </a:rPr>
              <a:t>www.KiwanisOne.org/OneDay</a:t>
            </a:r>
            <a:endParaRPr lang="en-US" i="1"/>
          </a:p>
          <a:p>
            <a:pPr marL="2517775" lvl="1" indent="-168275" eaLnBrk="1" hangingPunct="1"/>
            <a:endParaRPr lang="en-US" i="1"/>
          </a:p>
          <a:p>
            <a:pPr marL="2517775" lvl="1" indent="-168275" eaLnBrk="1" hangingPunct="1"/>
            <a:r>
              <a:rPr lang="en-US"/>
              <a:t>Lecture autour du monde</a:t>
            </a:r>
            <a:br>
              <a:rPr lang="en-US"/>
            </a:br>
            <a:r>
              <a:rPr lang="en-US" i="1">
                <a:hlinkClick r:id="rId4"/>
              </a:rPr>
              <a:t>www.KiwanisOne.org/Read</a:t>
            </a:r>
            <a:endParaRPr lang="en-US" i="1"/>
          </a:p>
          <a:p>
            <a:pPr marL="2517775" lvl="1" indent="-168275" eaLnBrk="1" hangingPunct="1"/>
            <a:endParaRPr lang="en-US" i="1"/>
          </a:p>
          <a:p>
            <a:pPr marL="2517775" lvl="1" indent="-168275" eaLnBrk="1" hangingPunct="1"/>
            <a:r>
              <a:rPr lang="en-US"/>
              <a:t>Jeunes enfants: notre priorité</a:t>
            </a:r>
            <a:br>
              <a:rPr lang="en-US"/>
            </a:br>
            <a:r>
              <a:rPr lang="en-US" i="1">
                <a:hlinkClick r:id="rId5"/>
              </a:rPr>
              <a:t>www.KiwanisOne.org/YCPO</a:t>
            </a:r>
            <a:endParaRPr lang="en-US" i="1"/>
          </a:p>
        </p:txBody>
      </p:sp>
      <p:pic>
        <p:nvPicPr>
          <p:cNvPr id="4" name="Picture 2" descr="U:\SOAP\gbidgood\01 Growth\logos\YCPO\YCPO_295&amp;180.jpg"/>
          <p:cNvPicPr>
            <a:picLocks noChangeAspect="1" noChangeArrowheads="1"/>
          </p:cNvPicPr>
          <p:nvPr/>
        </p:nvPicPr>
        <p:blipFill>
          <a:blip r:embed="rId6"/>
          <a:srcRect/>
          <a:stretch>
            <a:fillRect/>
          </a:stretch>
        </p:blipFill>
        <p:spPr bwMode="auto">
          <a:xfrm>
            <a:off x="609600" y="4953000"/>
            <a:ext cx="2133600" cy="673100"/>
          </a:xfrm>
          <a:prstGeom prst="rect">
            <a:avLst/>
          </a:prstGeom>
          <a:noFill/>
          <a:ln w="3175">
            <a:solidFill>
              <a:schemeClr val="accent6">
                <a:lumMod val="50000"/>
              </a:schemeClr>
            </a:solidFill>
          </a:ln>
        </p:spPr>
      </p:pic>
      <p:pic>
        <p:nvPicPr>
          <p:cNvPr id="36869" name="Picture 2" descr="U:\SOAP\gbidgood\01 Growth\logos\Read Around the World\RatW_C_jpg-475x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3505200"/>
            <a:ext cx="1371600" cy="1200150"/>
          </a:xfrm>
          <a:prstGeom prst="rect">
            <a:avLst/>
          </a:prstGeom>
          <a:noFill/>
          <a:ln w="31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3" descr="U:\SOAP\gbidgood\01 Growth\logos\1 Day\KI-One-Day-logo_withoutdat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6300" y="2209800"/>
            <a:ext cx="1600200" cy="1060450"/>
          </a:xfrm>
          <a:prstGeom prst="rect">
            <a:avLst/>
          </a:prstGeom>
          <a:noFill/>
          <a:ln w="3175">
            <a:solidFill>
              <a:srgbClr val="33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Structure</a:t>
            </a:r>
          </a:p>
        </p:txBody>
      </p:sp>
      <p:sp>
        <p:nvSpPr>
          <p:cNvPr id="37891" name="Content Placeholder 2"/>
          <p:cNvSpPr>
            <a:spLocks noGrp="1"/>
          </p:cNvSpPr>
          <p:nvPr>
            <p:ph idx="1"/>
          </p:nvPr>
        </p:nvSpPr>
        <p:spPr/>
        <p:txBody>
          <a:bodyPr/>
          <a:lstStyle/>
          <a:p>
            <a:pPr eaLnBrk="1" hangingPunct="1">
              <a:buFont typeface="Wingdings 2" panose="05020102010507070707" pitchFamily="18" charset="2"/>
              <a:buNone/>
            </a:pPr>
            <a:r>
              <a:rPr lang="en-US" b="1"/>
              <a:t>Partenariats du Kiwanis</a:t>
            </a:r>
          </a:p>
          <a:p>
            <a:pPr lvl="1" eaLnBrk="1" hangingPunct="1"/>
            <a:r>
              <a:rPr lang="en-US" sz="2000"/>
              <a:t>UNICEF</a:t>
            </a:r>
          </a:p>
          <a:p>
            <a:pPr lvl="1" eaLnBrk="1" hangingPunct="1"/>
            <a:r>
              <a:rPr lang="en-US" sz="2000"/>
              <a:t>Marche des Dix sous</a:t>
            </a:r>
          </a:p>
          <a:p>
            <a:pPr lvl="1" eaLnBrk="1" hangingPunct="1"/>
            <a:r>
              <a:rPr lang="en-US" sz="2000"/>
              <a:t>E.-U. et Canada)</a:t>
            </a:r>
          </a:p>
          <a:p>
            <a:pPr lvl="1" eaLnBrk="1" hangingPunct="1"/>
            <a:r>
              <a:rPr lang="en-US" sz="2000"/>
              <a:t>Opération Enfant-Soleil </a:t>
            </a:r>
          </a:p>
          <a:p>
            <a:pPr lvl="1" eaLnBrk="1" hangingPunct="1"/>
            <a:r>
              <a:rPr lang="en-US" sz="2000"/>
              <a:t>Les Maisons de jeunes </a:t>
            </a:r>
            <a:br>
              <a:rPr lang="en-US" sz="2000"/>
            </a:br>
            <a:r>
              <a:rPr lang="en-US" sz="2000"/>
              <a:t>(Scouts (É.-U. et Canada)</a:t>
            </a:r>
          </a:p>
          <a:p>
            <a:pPr lvl="1" eaLnBrk="1" hangingPunct="1"/>
            <a:r>
              <a:rPr lang="en-US" sz="2000"/>
              <a:t>Heartland Truly Moving Pictures</a:t>
            </a:r>
          </a:p>
          <a:p>
            <a:pPr lvl="1" eaLnBrk="1" hangingPunct="1">
              <a:buFontTx/>
              <a:buNone/>
            </a:pPr>
            <a:endParaRPr lang="en-US" sz="2000" i="1">
              <a:hlinkClick r:id="rId3"/>
            </a:endParaRPr>
          </a:p>
          <a:p>
            <a:pPr lvl="1" eaLnBrk="1" hangingPunct="1">
              <a:buFontTx/>
              <a:buNone/>
            </a:pPr>
            <a:r>
              <a:rPr lang="en-US" i="1">
                <a:hlinkClick r:id="rId3"/>
              </a:rPr>
              <a:t>www.KiwanisOne.org/partners</a:t>
            </a:r>
            <a:endParaRPr lang="en-US" i="1"/>
          </a:p>
        </p:txBody>
      </p:sp>
      <p:pic>
        <p:nvPicPr>
          <p:cNvPr id="378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2211388"/>
            <a:ext cx="4456113"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4400" y="0"/>
            <a:ext cx="8229600" cy="1143000"/>
          </a:xfrm>
        </p:spPr>
        <p:txBody>
          <a:bodyPr anchor="ctr"/>
          <a:lstStyle/>
          <a:p>
            <a:pPr eaLnBrk="1" hangingPunct="1">
              <a:defRPr/>
            </a:pPr>
            <a:r>
              <a:rPr lang="en-CA" sz="3200" dirty="0"/>
              <a:t>Operation du club</a:t>
            </a:r>
            <a:endParaRPr lang="en-US" sz="3200" dirty="0"/>
          </a:p>
        </p:txBody>
      </p:sp>
      <p:sp>
        <p:nvSpPr>
          <p:cNvPr id="39939" name="Rectangle 3"/>
          <p:cNvSpPr>
            <a:spLocks noGrp="1" noChangeArrowheads="1"/>
          </p:cNvSpPr>
          <p:nvPr>
            <p:ph idx="1"/>
          </p:nvPr>
        </p:nvSpPr>
        <p:spPr/>
        <p:txBody>
          <a:bodyPr/>
          <a:lstStyle/>
          <a:p>
            <a:pPr marL="0" indent="0">
              <a:buNone/>
            </a:pPr>
            <a:r>
              <a:rPr lang="fr-CA" b="1" dirty="0"/>
              <a:t>Formulaire standard pour les Règlements de Club</a:t>
            </a:r>
            <a:endParaRPr lang="en-US" dirty="0"/>
          </a:p>
          <a:p>
            <a:pPr lvl="0">
              <a:buSzPct val="87000"/>
              <a:buFont typeface="Arial" panose="020B0604020202020204" pitchFamily="34" charset="0"/>
              <a:buChar char="•"/>
            </a:pPr>
            <a:r>
              <a:rPr lang="fr-CA" dirty="0"/>
              <a:t>Lignes directrices</a:t>
            </a:r>
            <a:endParaRPr lang="en-US" dirty="0"/>
          </a:p>
          <a:p>
            <a:pPr lvl="0">
              <a:buSzPct val="87000"/>
              <a:buFont typeface="Arial" panose="020B0604020202020204" pitchFamily="34" charset="0"/>
              <a:buChar char="•"/>
            </a:pPr>
            <a:r>
              <a:rPr lang="fr-CA" dirty="0"/>
              <a:t>Exigences</a:t>
            </a:r>
            <a:endParaRPr lang="en-US" dirty="0"/>
          </a:p>
          <a:p>
            <a:pPr lvl="0">
              <a:buSzPct val="87000"/>
              <a:buFont typeface="Arial" panose="020B0604020202020204" pitchFamily="34" charset="0"/>
              <a:buChar char="•"/>
            </a:pPr>
            <a:r>
              <a:rPr lang="fr-CA" dirty="0"/>
              <a:t>Paramètres</a:t>
            </a:r>
            <a:endParaRPr lang="en-US" dirty="0"/>
          </a:p>
          <a:p>
            <a:pPr lvl="0">
              <a:buSzPct val="87000"/>
              <a:buFont typeface="Arial" panose="020B0604020202020204" pitchFamily="34" charset="0"/>
              <a:buChar char="•"/>
            </a:pPr>
            <a:r>
              <a:rPr lang="fr-CA" dirty="0"/>
              <a:t>Inclut le </a:t>
            </a:r>
            <a:r>
              <a:rPr lang="fr-CA" dirty="0" err="1"/>
              <a:t>membership</a:t>
            </a:r>
            <a:r>
              <a:rPr lang="fr-CA" dirty="0"/>
              <a:t>, les réunions le bureau de direction,</a:t>
            </a:r>
            <a:endParaRPr lang="en-US" dirty="0"/>
          </a:p>
          <a:p>
            <a:pPr>
              <a:buSzPct val="87000"/>
              <a:buFont typeface="Arial" panose="020B0604020202020204" pitchFamily="34" charset="0"/>
              <a:buChar char="•"/>
            </a:pPr>
            <a:r>
              <a:rPr lang="fr-CA" dirty="0"/>
              <a:t>les officiers et les finances.</a:t>
            </a:r>
            <a:endParaRPr lang="en-US" dirty="0"/>
          </a:p>
          <a:p>
            <a:pPr eaLnBrk="1" hangingPunct="1">
              <a:buFont typeface="Wingdings 2" pitchFamily="18" charset="2"/>
              <a:buNone/>
            </a:pPr>
            <a:endParaRPr lang="en-US" dirty="0">
              <a:cs typeface="Arial" charset="0"/>
            </a:endParaRPr>
          </a:p>
        </p:txBody>
      </p:sp>
      <p:pic>
        <p:nvPicPr>
          <p:cNvPr id="39940" name="Picture 2"/>
          <p:cNvPicPr>
            <a:picLocks noChangeAspect="1" noChangeArrowheads="1"/>
          </p:cNvPicPr>
          <p:nvPr/>
        </p:nvPicPr>
        <p:blipFill>
          <a:blip r:embed="rId3" cstate="print"/>
          <a:srcRect/>
          <a:stretch>
            <a:fillRect/>
          </a:stretch>
        </p:blipFill>
        <p:spPr bwMode="auto">
          <a:xfrm>
            <a:off x="5486400" y="2127250"/>
            <a:ext cx="3124200" cy="3973513"/>
          </a:xfrm>
          <a:prstGeom prst="rect">
            <a:avLst/>
          </a:prstGeom>
          <a:noFill/>
          <a:ln w="3175">
            <a:solidFill>
              <a:schemeClr val="bg1"/>
            </a:solidFill>
            <a:miter lim="800000"/>
            <a:headEnd/>
            <a:tailEnd/>
          </a:ln>
        </p:spPr>
      </p:pic>
    </p:spTree>
    <p:extLst>
      <p:ext uri="{BB962C8B-B14F-4D97-AF65-F5344CB8AC3E}">
        <p14:creationId xmlns:p14="http://schemas.microsoft.com/office/powerpoint/2010/main" val="556848137"/>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a:t>Qui sommes-nous?</a:t>
            </a:r>
            <a:endParaRPr lang="fr-CA" dirty="0"/>
          </a:p>
        </p:txBody>
      </p:sp>
      <p:sp>
        <p:nvSpPr>
          <p:cNvPr id="13315" name="Espace réservé du contenu 2"/>
          <p:cNvSpPr>
            <a:spLocks noGrp="1"/>
          </p:cNvSpPr>
          <p:nvPr>
            <p:ph idx="1"/>
          </p:nvPr>
        </p:nvSpPr>
        <p:spPr/>
        <p:txBody>
          <a:bodyPr/>
          <a:lstStyle/>
          <a:p>
            <a:r>
              <a:rPr lang="en-US" sz="3200" dirty="0">
                <a:solidFill>
                  <a:srgbClr val="000000"/>
                </a:solidFill>
              </a:rPr>
              <a:t>Le Kiwanis </a:t>
            </a:r>
            <a:r>
              <a:rPr lang="en-US" sz="3200" dirty="0" err="1">
                <a:solidFill>
                  <a:srgbClr val="000000"/>
                </a:solidFill>
              </a:rPr>
              <a:t>est</a:t>
            </a:r>
            <a:r>
              <a:rPr lang="en-US" sz="3200" dirty="0">
                <a:solidFill>
                  <a:srgbClr val="000000"/>
                </a:solidFill>
              </a:rPr>
              <a:t> </a:t>
            </a:r>
            <a:r>
              <a:rPr lang="en-US" sz="3200" dirty="0" err="1">
                <a:solidFill>
                  <a:srgbClr val="000000"/>
                </a:solidFill>
              </a:rPr>
              <a:t>une</a:t>
            </a:r>
            <a:r>
              <a:rPr lang="en-US" sz="3200" dirty="0">
                <a:solidFill>
                  <a:srgbClr val="000000"/>
                </a:solidFill>
              </a:rPr>
              <a:t> </a:t>
            </a:r>
            <a:r>
              <a:rPr lang="en-US" sz="3200" dirty="0" err="1">
                <a:solidFill>
                  <a:srgbClr val="000000"/>
                </a:solidFill>
              </a:rPr>
              <a:t>organisation</a:t>
            </a:r>
            <a:r>
              <a:rPr lang="en-US" sz="3200" dirty="0">
                <a:solidFill>
                  <a:srgbClr val="000000"/>
                </a:solidFill>
              </a:rPr>
              <a:t> </a:t>
            </a:r>
            <a:r>
              <a:rPr lang="en-US" sz="3200" dirty="0" err="1">
                <a:solidFill>
                  <a:srgbClr val="000000"/>
                </a:solidFill>
              </a:rPr>
              <a:t>internationale</a:t>
            </a:r>
            <a:r>
              <a:rPr lang="en-US" sz="3200" dirty="0">
                <a:solidFill>
                  <a:srgbClr val="000000"/>
                </a:solidFill>
              </a:rPr>
              <a:t> de </a:t>
            </a:r>
            <a:r>
              <a:rPr lang="en-US" sz="3200" dirty="0" err="1">
                <a:solidFill>
                  <a:srgbClr val="000000"/>
                </a:solidFill>
              </a:rPr>
              <a:t>bénévoles</a:t>
            </a:r>
            <a:r>
              <a:rPr lang="en-US" sz="3200" dirty="0">
                <a:solidFill>
                  <a:srgbClr val="000000"/>
                </a:solidFill>
              </a:rPr>
              <a:t> qui se </a:t>
            </a:r>
            <a:r>
              <a:rPr lang="en-US" sz="3200" dirty="0" err="1">
                <a:solidFill>
                  <a:srgbClr val="000000"/>
                </a:solidFill>
              </a:rPr>
              <a:t>vouent</a:t>
            </a:r>
            <a:r>
              <a:rPr lang="en-US" sz="3200" dirty="0">
                <a:solidFill>
                  <a:srgbClr val="000000"/>
                </a:solidFill>
              </a:rPr>
              <a:t> à changer le monde, un enfant et </a:t>
            </a:r>
            <a:r>
              <a:rPr lang="en-US" sz="3200" dirty="0" err="1">
                <a:solidFill>
                  <a:srgbClr val="000000"/>
                </a:solidFill>
              </a:rPr>
              <a:t>une</a:t>
            </a:r>
            <a:r>
              <a:rPr lang="en-US" sz="3200" dirty="0">
                <a:solidFill>
                  <a:srgbClr val="000000"/>
                </a:solidFill>
              </a:rPr>
              <a:t> </a:t>
            </a:r>
            <a:r>
              <a:rPr lang="en-US" sz="3200" dirty="0" err="1">
                <a:solidFill>
                  <a:srgbClr val="000000"/>
                </a:solidFill>
              </a:rPr>
              <a:t>communauté</a:t>
            </a:r>
            <a:r>
              <a:rPr lang="en-US" sz="3200" dirty="0">
                <a:solidFill>
                  <a:srgbClr val="000000"/>
                </a:solidFill>
              </a:rPr>
              <a:t> à la </a:t>
            </a:r>
            <a:r>
              <a:rPr lang="en-US" sz="3200" dirty="0" err="1">
                <a:solidFill>
                  <a:srgbClr val="000000"/>
                </a:solidFill>
              </a:rPr>
              <a:t>fois</a:t>
            </a:r>
            <a:r>
              <a:rPr lang="en-US" sz="3200" dirty="0">
                <a:solidFill>
                  <a:srgbClr val="000000"/>
                </a:solidFill>
              </a:rPr>
              <a:t>.</a:t>
            </a:r>
          </a:p>
          <a:p>
            <a:pPr marL="0" indent="0">
              <a:buNone/>
            </a:pPr>
            <a:endParaRPr lang="en-US" dirty="0">
              <a:solidFill>
                <a:srgbClr val="000000"/>
              </a:solidFill>
            </a:endParaRPr>
          </a:p>
          <a:p>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                                              </a:t>
            </a:r>
            <a:endParaRPr lang="fr-CA" dirty="0"/>
          </a:p>
        </p:txBody>
      </p:sp>
      <p:pic>
        <p:nvPicPr>
          <p:cNvPr id="133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05200"/>
            <a:ext cx="2368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CA" dirty="0"/>
              <a:t>Operation du club</a:t>
            </a:r>
            <a:endParaRPr lang="en-US" dirty="0"/>
          </a:p>
        </p:txBody>
      </p:sp>
      <p:sp>
        <p:nvSpPr>
          <p:cNvPr id="39939" name="Content Placeholder 4"/>
          <p:cNvSpPr>
            <a:spLocks noGrp="1"/>
          </p:cNvSpPr>
          <p:nvPr>
            <p:ph idx="1"/>
          </p:nvPr>
        </p:nvSpPr>
        <p:spPr>
          <a:xfrm>
            <a:off x="533400" y="1524000"/>
            <a:ext cx="8229600" cy="4953000"/>
          </a:xfrm>
        </p:spPr>
        <p:txBody>
          <a:bodyPr/>
          <a:lstStyle/>
          <a:p>
            <a:pPr eaLnBrk="1" hangingPunct="1">
              <a:buFont typeface="Wingdings 2" panose="05020102010507070707" pitchFamily="18" charset="2"/>
              <a:buNone/>
            </a:pPr>
            <a:r>
              <a:rPr lang="en-US" b="1"/>
              <a:t>Les membres votent pour:</a:t>
            </a:r>
          </a:p>
          <a:p>
            <a:pPr lvl="1" eaLnBrk="1" hangingPunct="1"/>
            <a:r>
              <a:rPr lang="en-US"/>
              <a:t>Élire les Officiers et les directeurs</a:t>
            </a:r>
          </a:p>
          <a:p>
            <a:pPr lvl="1" eaLnBrk="1" hangingPunct="1"/>
            <a:r>
              <a:rPr lang="en-US"/>
              <a:t>Amender les règlements</a:t>
            </a:r>
          </a:p>
          <a:p>
            <a:pPr eaLnBrk="1" hangingPunct="1"/>
            <a:endParaRPr lang="en-US"/>
          </a:p>
          <a:p>
            <a:pPr eaLnBrk="1" hangingPunct="1">
              <a:buFont typeface="Wingdings 2" panose="05020102010507070707" pitchFamily="18" charset="2"/>
              <a:buNone/>
            </a:pPr>
            <a:r>
              <a:rPr lang="en-US" b="1"/>
              <a:t>Le Conseil d’administration:</a:t>
            </a:r>
          </a:p>
          <a:p>
            <a:pPr lvl="1" eaLnBrk="1" hangingPunct="1"/>
            <a:r>
              <a:rPr lang="en-US"/>
              <a:t>Détermine les politiques du club</a:t>
            </a:r>
          </a:p>
          <a:p>
            <a:pPr lvl="1" eaLnBrk="1" hangingPunct="1"/>
            <a:r>
              <a:rPr lang="en-US"/>
              <a:t>Approuve les projets</a:t>
            </a:r>
          </a:p>
          <a:p>
            <a:pPr lvl="1" eaLnBrk="1" hangingPunct="1"/>
            <a:r>
              <a:rPr lang="en-US"/>
              <a:t>Approuve et surveille le budget</a:t>
            </a:r>
          </a:p>
          <a:p>
            <a:pPr lvl="1" eaLnBrk="1" hangingPunct="1"/>
            <a:r>
              <a:rPr lang="en-US"/>
              <a:t>Voit au bon fonctionnement du club</a:t>
            </a:r>
          </a:p>
          <a:p>
            <a:pPr eaLnBrk="1" hangingPunct="1">
              <a:buFont typeface="Wingdings 2" panose="05020102010507070707" pitchFamily="18" charset="2"/>
              <a:buNone/>
            </a:pPr>
            <a:endParaRPr lang="en-US"/>
          </a:p>
        </p:txBody>
      </p:sp>
      <p:pic>
        <p:nvPicPr>
          <p:cNvPr id="39940" name="Picture 4"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152400"/>
            <a:ext cx="6553200" cy="838200"/>
          </a:xfrm>
        </p:spPr>
        <p:txBody>
          <a:bodyPr anchor="ctr"/>
          <a:lstStyle/>
          <a:p>
            <a:pPr eaLnBrk="1" hangingPunct="1">
              <a:defRPr/>
            </a:pPr>
            <a:r>
              <a:rPr lang="en-CA" dirty="0"/>
              <a:t>Administration du club</a:t>
            </a:r>
            <a:endParaRPr lang="en-US" dirty="0"/>
          </a:p>
        </p:txBody>
      </p:sp>
      <p:sp>
        <p:nvSpPr>
          <p:cNvPr id="40963" name="Content Placeholder 4"/>
          <p:cNvSpPr>
            <a:spLocks noGrp="1"/>
          </p:cNvSpPr>
          <p:nvPr>
            <p:ph idx="1"/>
          </p:nvPr>
        </p:nvSpPr>
        <p:spPr>
          <a:xfrm>
            <a:off x="381000" y="1600200"/>
            <a:ext cx="8229600" cy="4953000"/>
          </a:xfrm>
        </p:spPr>
        <p:txBody>
          <a:bodyPr/>
          <a:lstStyle/>
          <a:p>
            <a:pPr eaLnBrk="1" hangingPunct="1">
              <a:buFont typeface="Wingdings 2" panose="05020102010507070707" pitchFamily="18" charset="2"/>
              <a:buNone/>
            </a:pPr>
            <a:r>
              <a:rPr lang="en-US" b="1" dirty="0" err="1"/>
              <a:t>Réunion</a:t>
            </a:r>
            <a:r>
              <a:rPr lang="en-US" b="1" dirty="0"/>
              <a:t> du </a:t>
            </a:r>
            <a:r>
              <a:rPr lang="en-US" b="1" dirty="0" err="1"/>
              <a:t>conseil</a:t>
            </a:r>
            <a:r>
              <a:rPr lang="en-US" b="1" dirty="0"/>
              <a:t> </a:t>
            </a:r>
            <a:r>
              <a:rPr lang="en-US" b="1" dirty="0" err="1"/>
              <a:t>d’administration</a:t>
            </a:r>
            <a:endParaRPr lang="en-US" b="1" dirty="0"/>
          </a:p>
          <a:p>
            <a:pPr lvl="1" eaLnBrk="1" hangingPunct="1"/>
            <a:r>
              <a:rPr lang="en-US" dirty="0" err="1"/>
              <a:t>Tous</a:t>
            </a:r>
            <a:r>
              <a:rPr lang="en-US" dirty="0"/>
              <a:t> les </a:t>
            </a:r>
            <a:r>
              <a:rPr lang="en-US" dirty="0" err="1"/>
              <a:t>membres</a:t>
            </a:r>
            <a:r>
              <a:rPr lang="en-US" dirty="0"/>
              <a:t> </a:t>
            </a:r>
            <a:r>
              <a:rPr lang="en-US" dirty="0" err="1"/>
              <a:t>sont</a:t>
            </a:r>
            <a:r>
              <a:rPr lang="en-US" dirty="0"/>
              <a:t> les </a:t>
            </a:r>
            <a:r>
              <a:rPr lang="en-US" dirty="0" err="1"/>
              <a:t>bienvenus</a:t>
            </a:r>
            <a:endParaRPr lang="en-US" dirty="0"/>
          </a:p>
          <a:p>
            <a:pPr lvl="1" eaLnBrk="1" hangingPunct="1"/>
            <a:r>
              <a:rPr lang="en-US" dirty="0" err="1"/>
              <a:t>Seuls</a:t>
            </a:r>
            <a:r>
              <a:rPr lang="en-US" dirty="0"/>
              <a:t> les </a:t>
            </a:r>
            <a:r>
              <a:rPr lang="en-US" dirty="0" err="1"/>
              <a:t>administrateurs</a:t>
            </a:r>
            <a:r>
              <a:rPr lang="en-US" dirty="0"/>
              <a:t> </a:t>
            </a:r>
            <a:r>
              <a:rPr lang="en-US" dirty="0" err="1"/>
              <a:t>ont</a:t>
            </a:r>
            <a:r>
              <a:rPr lang="en-US" dirty="0"/>
              <a:t> droit de vote</a:t>
            </a:r>
          </a:p>
          <a:p>
            <a:pPr eaLnBrk="1" hangingPunct="1"/>
            <a:endParaRPr lang="en-US" dirty="0"/>
          </a:p>
          <a:p>
            <a:pPr eaLnBrk="1" hangingPunct="1">
              <a:buFont typeface="Wingdings 2" panose="05020102010507070707" pitchFamily="18" charset="2"/>
              <a:buNone/>
            </a:pPr>
            <a:r>
              <a:rPr lang="en-US" dirty="0"/>
              <a:t>Jour:</a:t>
            </a:r>
          </a:p>
          <a:p>
            <a:pPr eaLnBrk="1" hangingPunct="1">
              <a:buFont typeface="Wingdings 2" panose="05020102010507070707" pitchFamily="18" charset="2"/>
              <a:buNone/>
            </a:pPr>
            <a:r>
              <a:rPr lang="en-US" dirty="0" err="1"/>
              <a:t>Heure</a:t>
            </a:r>
            <a:r>
              <a:rPr lang="en-US" dirty="0"/>
              <a:t>:</a:t>
            </a:r>
          </a:p>
          <a:p>
            <a:pPr eaLnBrk="1" hangingPunct="1">
              <a:buFont typeface="Wingdings 2" panose="05020102010507070707" pitchFamily="18" charset="2"/>
              <a:buNone/>
            </a:pPr>
            <a:r>
              <a:rPr lang="en-US" dirty="0" err="1"/>
              <a:t>Endroit</a:t>
            </a:r>
            <a:r>
              <a:rPr lang="en-US" dirty="0"/>
              <a:t>:</a:t>
            </a:r>
          </a:p>
          <a:p>
            <a:pPr eaLnBrk="1" hangingPunct="1"/>
            <a:endParaRPr lang="en-US" dirty="0"/>
          </a:p>
        </p:txBody>
      </p:sp>
      <p:pic>
        <p:nvPicPr>
          <p:cNvPr id="40964" name="Picture 1" descr="C:\Documents and Settings\gbidgood\Local Settings\Temporary Internet Files\Content.IE5\65BVQX1R\MP9004386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CA" dirty="0"/>
              <a:t>Finances et budget</a:t>
            </a:r>
            <a:endParaRPr lang="en-US" dirty="0"/>
          </a:p>
        </p:txBody>
      </p:sp>
      <p:sp>
        <p:nvSpPr>
          <p:cNvPr id="41987" name="Rectangle 3"/>
          <p:cNvSpPr>
            <a:spLocks noGrp="1" noChangeArrowheads="1"/>
          </p:cNvSpPr>
          <p:nvPr>
            <p:ph idx="1"/>
          </p:nvPr>
        </p:nvSpPr>
        <p:spPr/>
        <p:txBody>
          <a:bodyPr/>
          <a:lstStyle/>
          <a:p>
            <a:pPr eaLnBrk="1" hangingPunct="1">
              <a:buFont typeface="Wingdings 2" panose="05020102010507070707" pitchFamily="18" charset="2"/>
              <a:buNone/>
            </a:pPr>
            <a:r>
              <a:rPr lang="en-US" b="1"/>
              <a:t>Finances et budget</a:t>
            </a:r>
          </a:p>
          <a:p>
            <a:pPr eaLnBrk="1" hangingPunct="1">
              <a:buFont typeface="Wingdings 2" panose="05020102010507070707" pitchFamily="18" charset="2"/>
              <a:buNone/>
            </a:pPr>
            <a:endParaRPr lang="en-US" b="1"/>
          </a:p>
          <a:p>
            <a:pPr eaLnBrk="1" hangingPunct="1">
              <a:buSzPct val="90000"/>
              <a:buFont typeface="Palatino Linotype" panose="02040502050505030304" pitchFamily="18" charset="0"/>
              <a:buChar char="•"/>
            </a:pPr>
            <a:r>
              <a:rPr lang="en-US"/>
              <a:t>Compte Administratif</a:t>
            </a:r>
          </a:p>
          <a:p>
            <a:pPr lvl="1" eaLnBrk="1" hangingPunct="1"/>
            <a:r>
              <a:rPr lang="en-US" sz="2000" u="sng"/>
              <a:t>Revenus</a:t>
            </a:r>
            <a:r>
              <a:rPr lang="en-US" sz="2000"/>
              <a:t>: cotisations, </a:t>
            </a:r>
            <a:br>
              <a:rPr lang="en-US" sz="2000"/>
            </a:br>
            <a:r>
              <a:rPr lang="en-US" sz="2000"/>
              <a:t>frais de repas, frais d’adhésion pour les nouveaux membres</a:t>
            </a:r>
          </a:p>
          <a:p>
            <a:pPr lvl="1" eaLnBrk="1" hangingPunct="1"/>
            <a:r>
              <a:rPr lang="en-US" sz="2000"/>
              <a:t>Fonds utilisés pour payer les dépenses administratives du club</a:t>
            </a:r>
            <a:r>
              <a:rPr lang="en-US"/>
              <a:t> </a:t>
            </a:r>
          </a:p>
          <a:p>
            <a:pPr eaLnBrk="1" hangingPunct="1">
              <a:buSzPct val="90000"/>
              <a:buFont typeface="Palatino Linotype" panose="02040502050505030304" pitchFamily="18" charset="0"/>
              <a:buChar char="•"/>
            </a:pPr>
            <a:r>
              <a:rPr lang="en-US"/>
              <a:t>Compte des oeuvres (charité)</a:t>
            </a:r>
          </a:p>
          <a:p>
            <a:pPr lvl="1" eaLnBrk="1" hangingPunct="1"/>
            <a:r>
              <a:rPr lang="en-US" sz="2000"/>
              <a:t>Revenus: collectes de fonds auprès du public ou contributions </a:t>
            </a:r>
          </a:p>
          <a:p>
            <a:pPr lvl="1" eaLnBrk="1" hangingPunct="1"/>
            <a:r>
              <a:rPr lang="en-US" sz="2000"/>
              <a:t>Fonds ne peuvent servir à payer les dépenses administratives du club</a:t>
            </a:r>
          </a:p>
        </p:txBody>
      </p:sp>
      <p:pic>
        <p:nvPicPr>
          <p:cNvPr id="4" name="Picture 1" descr="C:\Documents and Settings\gbidgood\Local Settings\Temporary Internet Files\Content.IE5\273IB1YS\MP900387250[1].jpg"/>
          <p:cNvPicPr>
            <a:picLocks noChangeAspect="1" noChangeArrowheads="1"/>
          </p:cNvPicPr>
          <p:nvPr/>
        </p:nvPicPr>
        <p:blipFill>
          <a:blip r:embed="rId3" cstate="print"/>
          <a:srcRect t="20444" b="15304"/>
          <a:stretch>
            <a:fillRect/>
          </a:stretch>
        </p:blipFill>
        <p:spPr bwMode="auto">
          <a:xfrm>
            <a:off x="5062643" y="1831200"/>
            <a:ext cx="3293103" cy="1509338"/>
          </a:xfrm>
          <a:prstGeom prst="rect">
            <a:avLst/>
          </a:prstGeom>
          <a:solidFill>
            <a:srgbClr val="FFFFFF">
              <a:shade val="85000"/>
            </a:srgbClr>
          </a:solidFill>
          <a:ln w="190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CA" dirty="0" err="1"/>
              <a:t>Cotisations</a:t>
            </a:r>
            <a:r>
              <a:rPr lang="en-CA" dirty="0"/>
              <a:t> et droits</a:t>
            </a:r>
            <a:endParaRPr lang="en-US" dirty="0"/>
          </a:p>
        </p:txBody>
      </p:sp>
      <p:sp>
        <p:nvSpPr>
          <p:cNvPr id="43011" name="Content Placeholder 4"/>
          <p:cNvSpPr>
            <a:spLocks noGrp="1"/>
          </p:cNvSpPr>
          <p:nvPr>
            <p:ph idx="1"/>
          </p:nvPr>
        </p:nvSpPr>
        <p:spPr/>
        <p:txBody>
          <a:bodyPr/>
          <a:lstStyle/>
          <a:p>
            <a:pPr eaLnBrk="1" hangingPunct="1">
              <a:buFont typeface="Wingdings 2" panose="05020102010507070707" pitchFamily="18" charset="2"/>
              <a:buNone/>
            </a:pPr>
            <a:r>
              <a:rPr lang="en-US" b="1" dirty="0" err="1"/>
              <a:t>Cotisations</a:t>
            </a:r>
            <a:r>
              <a:rPr lang="en-US" b="1" dirty="0"/>
              <a:t> et droits</a:t>
            </a:r>
          </a:p>
          <a:p>
            <a:pPr eaLnBrk="1" hangingPunct="1">
              <a:buFont typeface="Wingdings 2" panose="05020102010507070707" pitchFamily="18" charset="2"/>
              <a:buNone/>
            </a:pPr>
            <a:r>
              <a:rPr lang="en-US" dirty="0"/>
              <a:t>	Nouveau </a:t>
            </a:r>
            <a:r>
              <a:rPr lang="en-US" dirty="0" err="1"/>
              <a:t>membre</a:t>
            </a:r>
            <a:r>
              <a:rPr lang="en-US" dirty="0"/>
              <a:t> </a:t>
            </a:r>
            <a:br>
              <a:rPr lang="en-US" dirty="0"/>
            </a:br>
            <a:r>
              <a:rPr lang="en-US" sz="1800" dirty="0"/>
              <a:t>(</a:t>
            </a:r>
            <a:r>
              <a:rPr lang="en-US" sz="1800" dirty="0" err="1"/>
              <a:t>cotisation</a:t>
            </a:r>
            <a:r>
              <a:rPr lang="en-US" sz="1800" dirty="0"/>
              <a:t> </a:t>
            </a:r>
            <a:r>
              <a:rPr lang="en-US" sz="1800" dirty="0" err="1"/>
              <a:t>proportionnelle</a:t>
            </a:r>
            <a:r>
              <a:rPr lang="en-US" sz="1800" dirty="0"/>
              <a:t> entre la date </a:t>
            </a:r>
            <a:r>
              <a:rPr lang="en-US" sz="1800" dirty="0" err="1"/>
              <a:t>d’admission</a:t>
            </a:r>
            <a:r>
              <a:rPr lang="en-US" sz="1800" dirty="0"/>
              <a:t> et le 1 </a:t>
            </a:r>
            <a:r>
              <a:rPr lang="en-US" sz="1800" dirty="0" err="1"/>
              <a:t>octobre</a:t>
            </a:r>
            <a:r>
              <a:rPr lang="en-US" sz="1800" dirty="0"/>
              <a:t>):</a:t>
            </a:r>
          </a:p>
          <a:p>
            <a:pPr eaLnBrk="1" hangingPunct="1">
              <a:buFont typeface="Wingdings 2" panose="05020102010507070707" pitchFamily="18" charset="2"/>
              <a:buNone/>
            </a:pPr>
            <a:r>
              <a:rPr lang="en-US" dirty="0"/>
              <a:t>	</a:t>
            </a:r>
            <a:r>
              <a:rPr lang="en-US" sz="2400" dirty="0" err="1"/>
              <a:t>Cotisation</a:t>
            </a:r>
            <a:r>
              <a:rPr lang="en-US" sz="2400" dirty="0"/>
              <a:t> au club: _______$</a:t>
            </a:r>
          </a:p>
          <a:p>
            <a:pPr eaLnBrk="1" hangingPunct="1">
              <a:buFont typeface="Wingdings 2" panose="05020102010507070707" pitchFamily="18" charset="2"/>
              <a:buNone/>
            </a:pPr>
            <a:r>
              <a:rPr lang="en-US" sz="2400" dirty="0"/>
              <a:t>	</a:t>
            </a:r>
            <a:r>
              <a:rPr lang="en-US" sz="2400" dirty="0" err="1"/>
              <a:t>Cotisation</a:t>
            </a:r>
            <a:r>
              <a:rPr lang="en-US" sz="2400" dirty="0"/>
              <a:t> au district: _______$</a:t>
            </a:r>
          </a:p>
          <a:p>
            <a:pPr eaLnBrk="1" hangingPunct="1">
              <a:buFont typeface="Wingdings 2" panose="05020102010507070707" pitchFamily="18" charset="2"/>
              <a:buNone/>
            </a:pPr>
            <a:r>
              <a:rPr lang="en-US" sz="2400" dirty="0"/>
              <a:t>	</a:t>
            </a:r>
            <a:r>
              <a:rPr lang="en-US" sz="2400" dirty="0" err="1"/>
              <a:t>Cotisation</a:t>
            </a:r>
            <a:r>
              <a:rPr lang="en-US" sz="2400" dirty="0"/>
              <a:t> au Kiwanis International: _______$</a:t>
            </a:r>
          </a:p>
          <a:p>
            <a:pPr eaLnBrk="1" hangingPunct="1"/>
            <a:endParaRPr lang="en-US" sz="2400" dirty="0"/>
          </a:p>
          <a:p>
            <a:pPr eaLnBrk="1" hangingPunct="1">
              <a:buFont typeface="Wingdings 2" panose="05020102010507070707" pitchFamily="18" charset="2"/>
              <a:buNone/>
            </a:pPr>
            <a:r>
              <a:rPr lang="en-US" sz="2400" dirty="0"/>
              <a:t>	</a:t>
            </a:r>
            <a:r>
              <a:rPr lang="en-US" sz="2400" dirty="0" err="1"/>
              <a:t>Cotisation</a:t>
            </a:r>
            <a:r>
              <a:rPr lang="en-US" sz="2400" dirty="0"/>
              <a:t> </a:t>
            </a:r>
            <a:r>
              <a:rPr lang="en-US" sz="2400" dirty="0" err="1"/>
              <a:t>annuelle</a:t>
            </a:r>
            <a:r>
              <a:rPr lang="en-US" sz="2400" dirty="0"/>
              <a:t> </a:t>
            </a:r>
            <a:r>
              <a:rPr lang="en-US" sz="2400" dirty="0" err="1"/>
              <a:t>totale</a:t>
            </a:r>
            <a:r>
              <a:rPr lang="en-US" sz="2400" dirty="0"/>
              <a:t>: _______$</a:t>
            </a:r>
          </a:p>
          <a:p>
            <a:pPr eaLnBrk="1" hangingPunct="1"/>
            <a:endParaRPr lang="en-US" sz="2400" dirty="0"/>
          </a:p>
        </p:txBody>
      </p:sp>
      <p:pic>
        <p:nvPicPr>
          <p:cNvPr id="43012" name="Picture 2" descr="C:\Documents and Settings\gbidgood\Local Settings\Temporary Internet Files\Content.IE5\65BVQX1R\MP9003988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724400"/>
            <a:ext cx="26908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CA" dirty="0" err="1"/>
              <a:t>Congres</a:t>
            </a:r>
            <a:endParaRPr lang="en-US" dirty="0"/>
          </a:p>
        </p:txBody>
      </p:sp>
      <p:sp>
        <p:nvSpPr>
          <p:cNvPr id="44035" name="Content Placeholder 4"/>
          <p:cNvSpPr>
            <a:spLocks noGrp="1"/>
          </p:cNvSpPr>
          <p:nvPr>
            <p:ph idx="1"/>
          </p:nvPr>
        </p:nvSpPr>
        <p:spPr/>
        <p:txBody>
          <a:bodyPr/>
          <a:lstStyle/>
          <a:p>
            <a:pPr eaLnBrk="1" hangingPunct="1">
              <a:buFont typeface="Wingdings 2" panose="05020102010507070707" pitchFamily="18" charset="2"/>
              <a:buNone/>
            </a:pPr>
            <a:r>
              <a:rPr lang="en-US" b="1" dirty="0" err="1"/>
              <a:t>Congrès</a:t>
            </a:r>
            <a:endParaRPr lang="en-US" b="1" dirty="0"/>
          </a:p>
          <a:p>
            <a:pPr lvl="1" eaLnBrk="1" hangingPunct="1"/>
            <a:r>
              <a:rPr lang="en-US" dirty="0" err="1"/>
              <a:t>Conférence</a:t>
            </a:r>
            <a:r>
              <a:rPr lang="en-US" dirty="0"/>
              <a:t> de mi-</a:t>
            </a:r>
            <a:r>
              <a:rPr lang="en-US" dirty="0" err="1"/>
              <a:t>année</a:t>
            </a:r>
            <a:r>
              <a:rPr lang="en-US" dirty="0"/>
              <a:t> du district</a:t>
            </a:r>
          </a:p>
          <a:p>
            <a:pPr lvl="1" eaLnBrk="1" hangingPunct="1"/>
            <a:r>
              <a:rPr lang="en-US" dirty="0" err="1"/>
              <a:t>Congrès</a:t>
            </a:r>
            <a:r>
              <a:rPr lang="en-US" dirty="0"/>
              <a:t> du district</a:t>
            </a:r>
          </a:p>
          <a:p>
            <a:pPr lvl="1" eaLnBrk="1" hangingPunct="1"/>
            <a:r>
              <a:rPr lang="en-US" dirty="0" err="1"/>
              <a:t>Congrès</a:t>
            </a:r>
            <a:r>
              <a:rPr lang="en-US" dirty="0"/>
              <a:t> du Kiwanis International</a:t>
            </a:r>
          </a:p>
          <a:p>
            <a:pPr lvl="1" eaLnBrk="1" hangingPunct="1"/>
            <a:r>
              <a:rPr lang="en-US" dirty="0" err="1"/>
              <a:t>Congrès</a:t>
            </a:r>
            <a:r>
              <a:rPr lang="en-US" dirty="0"/>
              <a:t> du Club-K International</a:t>
            </a:r>
          </a:p>
          <a:p>
            <a:pPr lvl="1" eaLnBrk="1" hangingPunct="1"/>
            <a:r>
              <a:rPr lang="en-US" dirty="0" err="1"/>
              <a:t>Congrès</a:t>
            </a:r>
            <a:r>
              <a:rPr lang="en-US" dirty="0"/>
              <a:t> du </a:t>
            </a:r>
            <a:r>
              <a:rPr lang="en-US" dirty="0" err="1"/>
              <a:t>Cercle</a:t>
            </a:r>
            <a:r>
              <a:rPr lang="en-US" dirty="0"/>
              <a:t> K International </a:t>
            </a:r>
          </a:p>
          <a:p>
            <a:pPr lvl="1" eaLnBrk="1" hangingPunct="1"/>
            <a:endParaRPr lang="en-US" dirty="0"/>
          </a:p>
          <a:p>
            <a:pPr lvl="1" eaLnBrk="1" hangingPunct="1"/>
            <a:r>
              <a:rPr lang="en-US" dirty="0"/>
              <a:t>Les Club-K et </a:t>
            </a:r>
            <a:r>
              <a:rPr lang="en-US" dirty="0" err="1"/>
              <a:t>Cercle</a:t>
            </a:r>
            <a:r>
              <a:rPr lang="en-US" dirty="0"/>
              <a:t> K International </a:t>
            </a:r>
            <a:r>
              <a:rPr lang="en-US" dirty="0" err="1"/>
              <a:t>ont</a:t>
            </a:r>
            <a:r>
              <a:rPr lang="en-US" dirty="0"/>
              <a:t> </a:t>
            </a:r>
            <a:r>
              <a:rPr lang="en-US" dirty="0" err="1"/>
              <a:t>aussi</a:t>
            </a:r>
            <a:r>
              <a:rPr lang="en-US" dirty="0"/>
              <a:t> des </a:t>
            </a:r>
            <a:r>
              <a:rPr lang="en-US" dirty="0" err="1"/>
              <a:t>congrès</a:t>
            </a:r>
            <a:r>
              <a:rPr lang="en-US" dirty="0"/>
              <a:t> de district. </a:t>
            </a:r>
          </a:p>
          <a:p>
            <a:pPr eaLnBrk="1" hangingPunct="1"/>
            <a:endParaRPr lang="en-US" dirty="0"/>
          </a:p>
        </p:txBody>
      </p:sp>
      <p:pic>
        <p:nvPicPr>
          <p:cNvPr id="44036" name="Picture 4" descr="C:\Documents and Settings\gbidgood\Local Settings\Temporary Internet Files\Content.IE5\273IB1YS\MP9004424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16764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513" y="1481138"/>
            <a:ext cx="64008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bwMode="auto"/>
        <p:txBody>
          <a:bodyPr vert="horz" wrap="square" lIns="91440" tIns="45720" bIns="45720" numCol="1" anchorCtr="0" compatLnSpc="1">
            <a:prstTxWarp prst="textNoShape">
              <a:avLst/>
            </a:prstTxWarp>
          </a:bodyPr>
          <a:lstStyle/>
          <a:p>
            <a:pPr eaLnBrk="1" hangingPunct="1">
              <a:defRPr/>
            </a:pPr>
            <a:r>
              <a:rPr lang="fr-CA"/>
              <a:t>Questions</a:t>
            </a:r>
            <a:endParaRPr lang="fr-FR"/>
          </a:p>
        </p:txBody>
      </p:sp>
      <p:sp>
        <p:nvSpPr>
          <p:cNvPr id="45060" name="Content Placeholder 4"/>
          <p:cNvSpPr>
            <a:spLocks noGrp="1"/>
          </p:cNvSpPr>
          <p:nvPr>
            <p:ph idx="1"/>
          </p:nvPr>
        </p:nvSpPr>
        <p:spPr>
          <a:xfrm>
            <a:off x="533400" y="1600200"/>
            <a:ext cx="8229600" cy="4953000"/>
          </a:xfrm>
        </p:spPr>
        <p:txBody>
          <a:bodyPr anchor="ctr"/>
          <a:lstStyle/>
          <a:p>
            <a:pPr marL="0" indent="0" algn="ctr" eaLnBrk="1" hangingPunct="1">
              <a:buFont typeface="Wingdings 2" panose="05020102010507070707" pitchFamily="18" charset="2"/>
              <a:buNone/>
            </a:pPr>
            <a:r>
              <a:rPr lang="en-US" sz="5400"/>
              <a:t>Questions?</a:t>
            </a: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a:t>Qui </a:t>
            </a:r>
            <a:r>
              <a:rPr lang="en-CA" dirty="0" err="1"/>
              <a:t>sommes</a:t>
            </a:r>
            <a:r>
              <a:rPr lang="en-CA" dirty="0"/>
              <a:t>-nous?</a:t>
            </a:r>
            <a:endParaRPr lang="en-US" dirty="0"/>
          </a:p>
        </p:txBody>
      </p:sp>
      <p:sp>
        <p:nvSpPr>
          <p:cNvPr id="14339" name="Content Placeholder 2"/>
          <p:cNvSpPr>
            <a:spLocks noGrp="1"/>
          </p:cNvSpPr>
          <p:nvPr>
            <p:ph idx="1"/>
          </p:nvPr>
        </p:nvSpPr>
        <p:spPr/>
        <p:txBody>
          <a:bodyPr/>
          <a:lstStyle/>
          <a:p>
            <a:pPr eaLnBrk="1" hangingPunct="1">
              <a:buNone/>
            </a:pPr>
            <a:r>
              <a:rPr lang="fr-FR" b="1" dirty="0">
                <a:cs typeface="Arial" charset="0"/>
              </a:rPr>
              <a:t>Pourquoi êtes-vous ici?</a:t>
            </a:r>
          </a:p>
          <a:p>
            <a:pPr eaLnBrk="1" hangingPunct="1">
              <a:buNone/>
            </a:pPr>
            <a:r>
              <a:rPr lang="fr-FR" dirty="0">
                <a:cs typeface="Arial" charset="0"/>
              </a:rPr>
              <a:t>   Pour améliorer la qualité de la vie par la camaraderie dans le service à travers le monde.</a:t>
            </a:r>
          </a:p>
          <a:p>
            <a:pPr eaLnBrk="1" hangingPunct="1">
              <a:buNone/>
            </a:pPr>
            <a:endParaRPr lang="fr-FR" dirty="0">
              <a:cs typeface="Arial" charset="0"/>
            </a:endParaRPr>
          </a:p>
          <a:p>
            <a:pPr eaLnBrk="1" hangingPunct="1">
              <a:buNone/>
            </a:pPr>
            <a:r>
              <a:rPr lang="fr-FR" b="1" dirty="0">
                <a:cs typeface="Arial" charset="0"/>
              </a:rPr>
              <a:t>Depuis combien de temps êtes-vous ici?</a:t>
            </a:r>
          </a:p>
          <a:p>
            <a:pPr eaLnBrk="1" hangingPunct="1">
              <a:buNone/>
            </a:pPr>
            <a:r>
              <a:rPr lang="fr-FR" dirty="0">
                <a:cs typeface="Arial" charset="0"/>
              </a:rPr>
              <a:t>	1915</a:t>
            </a:r>
          </a:p>
          <a:p>
            <a:pPr eaLnBrk="1" hangingPunct="1">
              <a:buNone/>
            </a:pPr>
            <a:endParaRPr lang="fr-FR" dirty="0">
              <a:cs typeface="Arial" charset="0"/>
            </a:endParaRPr>
          </a:p>
          <a:p>
            <a:pPr eaLnBrk="1" hangingPunct="1">
              <a:buNone/>
            </a:pPr>
            <a:r>
              <a:rPr lang="fr-FR" b="1" dirty="0">
                <a:cs typeface="Arial" charset="0"/>
              </a:rPr>
              <a:t>Où est le Kiwanis?</a:t>
            </a:r>
          </a:p>
          <a:p>
            <a:pPr eaLnBrk="1" hangingPunct="1">
              <a:buNone/>
            </a:pPr>
            <a:r>
              <a:rPr lang="fr-FR" dirty="0">
                <a:cs typeface="Arial" charset="0"/>
              </a:rPr>
              <a:t>	7800 clubs répartis dans 20 pays</a:t>
            </a:r>
          </a:p>
          <a:p>
            <a:pPr eaLnBrk="1" hangingPunct="1">
              <a:buFont typeface="Wingdings 2" pitchFamily="18" charset="2"/>
              <a:buNone/>
            </a:pPr>
            <a:endParaRPr lang="en-US" dirty="0">
              <a:cs typeface="Arial" charset="0"/>
            </a:endParaRPr>
          </a:p>
        </p:txBody>
      </p:sp>
      <p:pic>
        <p:nvPicPr>
          <p:cNvPr id="14340" name="Picture 2" descr="U:\SOAP\gbidgood\01 Growth\graphics\photos\ai0230_1257.jpg"/>
          <p:cNvPicPr>
            <a:picLocks noChangeAspect="1" noChangeArrowheads="1"/>
          </p:cNvPicPr>
          <p:nvPr/>
        </p:nvPicPr>
        <p:blipFill>
          <a:blip r:embed="rId3" cstate="print"/>
          <a:srcRect/>
          <a:stretch>
            <a:fillRect/>
          </a:stretch>
        </p:blipFill>
        <p:spPr bwMode="auto">
          <a:xfrm>
            <a:off x="5943600" y="4191000"/>
            <a:ext cx="2913139" cy="1933575"/>
          </a:xfrm>
          <a:prstGeom prst="rect">
            <a:avLst/>
          </a:prstGeom>
          <a:noFill/>
          <a:ln w="9525">
            <a:noFill/>
            <a:miter lim="800000"/>
            <a:headEnd/>
            <a:tailEnd/>
          </a:ln>
        </p:spPr>
      </p:pic>
    </p:spTree>
    <p:extLst>
      <p:ext uri="{BB962C8B-B14F-4D97-AF65-F5344CB8AC3E}">
        <p14:creationId xmlns:p14="http://schemas.microsoft.com/office/powerpoint/2010/main" val="242835247"/>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838200"/>
          </a:xfrm>
        </p:spPr>
        <p:txBody>
          <a:bodyPr/>
          <a:lstStyle/>
          <a:p>
            <a:pPr eaLnBrk="1" hangingPunct="1">
              <a:defRPr/>
            </a:pPr>
            <a:r>
              <a:rPr lang="en-CA" dirty="0"/>
              <a:t>Les </a:t>
            </a:r>
            <a:r>
              <a:rPr lang="en-CA" dirty="0" err="1"/>
              <a:t>Objectifs</a:t>
            </a:r>
            <a:r>
              <a:rPr lang="en-CA" dirty="0"/>
              <a:t> du Kiwanis</a:t>
            </a:r>
            <a:endParaRPr lang="en-US" dirty="0"/>
          </a:p>
        </p:txBody>
      </p:sp>
      <p:sp>
        <p:nvSpPr>
          <p:cNvPr id="14339" name="Content Placeholder 2"/>
          <p:cNvSpPr>
            <a:spLocks noGrp="1"/>
          </p:cNvSpPr>
          <p:nvPr>
            <p:ph idx="1"/>
          </p:nvPr>
        </p:nvSpPr>
        <p:spPr/>
        <p:txBody>
          <a:bodyPr/>
          <a:lstStyle/>
          <a:p>
            <a:pPr marL="514350" indent="-514350" eaLnBrk="1" hangingPunct="1">
              <a:buSzPct val="100000"/>
              <a:buFont typeface="Wingdings 2" panose="05020102010507070707" pitchFamily="18" charset="2"/>
              <a:buNone/>
            </a:pPr>
            <a:endParaRPr lang="en-US"/>
          </a:p>
          <a:p>
            <a:pPr marL="514350" indent="-514350" eaLnBrk="1" hangingPunct="1">
              <a:buSzPct val="100000"/>
              <a:buFont typeface="Wingdings 2" panose="05020102010507070707" pitchFamily="18" charset="2"/>
              <a:buNone/>
            </a:pPr>
            <a:r>
              <a:rPr lang="en-US"/>
              <a:t>1. 	Accorder la primauté aux valeurs humaines sur les valeurs matérielles. </a:t>
            </a:r>
          </a:p>
          <a:p>
            <a:pPr marL="514350" indent="-514350" eaLnBrk="1" hangingPunct="1">
              <a:buSzPct val="100000"/>
              <a:buFont typeface="Wingdings 2" panose="05020102010507070707" pitchFamily="18" charset="2"/>
              <a:buNone/>
            </a:pPr>
            <a:r>
              <a:rPr lang="en-US"/>
              <a:t>2. 	Encourager l’application quotidienne de la Règle d’or dans toutes les relations humaines. </a:t>
            </a:r>
          </a:p>
          <a:p>
            <a:pPr marL="514350" indent="-514350" eaLnBrk="1" hangingPunct="1">
              <a:buSzPct val="100000"/>
              <a:buFont typeface="Wingdings 2" panose="05020102010507070707" pitchFamily="18" charset="2"/>
              <a:buNone/>
            </a:pPr>
            <a:r>
              <a:rPr lang="en-US"/>
              <a:t>3. 	Promouvoir l’adoption et l’application de principes plus élevés dans la vie sociale, professionnelle et des affaires.  </a:t>
            </a:r>
          </a:p>
          <a:p>
            <a:pPr marL="514350" indent="-514350" eaLnBrk="1" hangingPunct="1">
              <a:buSzPct val="100000"/>
              <a:buFont typeface="Wingdings 2" panose="05020102010507070707" pitchFamily="18" charset="2"/>
              <a:buNone/>
            </a:pPr>
            <a:endParaRPr lang="en-US"/>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838200"/>
          </a:xfrm>
        </p:spPr>
        <p:txBody>
          <a:bodyPr/>
          <a:lstStyle/>
          <a:p>
            <a:pPr eaLnBrk="1" hangingPunct="1">
              <a:defRPr/>
            </a:pPr>
            <a:r>
              <a:rPr lang="en-CA" dirty="0"/>
              <a:t>Les </a:t>
            </a:r>
            <a:r>
              <a:rPr lang="en-CA" dirty="0" err="1"/>
              <a:t>Objectifs</a:t>
            </a:r>
            <a:r>
              <a:rPr lang="en-CA" dirty="0"/>
              <a:t> du Kiwanis</a:t>
            </a:r>
            <a:endParaRPr lang="en-US" dirty="0"/>
          </a:p>
        </p:txBody>
      </p:sp>
      <p:sp>
        <p:nvSpPr>
          <p:cNvPr id="15363" name="Content Placeholder 2"/>
          <p:cNvSpPr>
            <a:spLocks noGrp="1"/>
          </p:cNvSpPr>
          <p:nvPr>
            <p:ph idx="1"/>
          </p:nvPr>
        </p:nvSpPr>
        <p:spPr/>
        <p:txBody>
          <a:bodyPr/>
          <a:lstStyle/>
          <a:p>
            <a:pPr marL="514350" indent="-514350" eaLnBrk="1" hangingPunct="1">
              <a:buSzPct val="100000"/>
              <a:buFont typeface="Wingdings 2" panose="05020102010507070707" pitchFamily="18" charset="2"/>
              <a:buNone/>
            </a:pPr>
            <a:r>
              <a:rPr lang="en-US"/>
              <a:t>4. 	Développer, par le précepte et l’exemple, un civisme plus réfléchi, actif et efficace. </a:t>
            </a:r>
          </a:p>
          <a:p>
            <a:pPr marL="514350" indent="-514350" eaLnBrk="1" hangingPunct="1">
              <a:buSzPct val="100000"/>
              <a:buFont typeface="Wingdings 2" panose="05020102010507070707" pitchFamily="18" charset="2"/>
              <a:buNone/>
            </a:pPr>
            <a:r>
              <a:rPr lang="en-US"/>
              <a:t>5. 	Procurer, par l’intermédiaire des clubs Kiwanis, des moyens pratiques de former des amitiés durables, de rendre service à autrui et de construire de meilleures communautés. </a:t>
            </a:r>
          </a:p>
          <a:p>
            <a:pPr marL="514350" indent="-514350" eaLnBrk="1" hangingPunct="1">
              <a:buSzPct val="100000"/>
              <a:buFont typeface="Wingdings 2" panose="05020102010507070707" pitchFamily="18" charset="2"/>
              <a:buNone/>
            </a:pPr>
            <a:r>
              <a:rPr lang="en-US"/>
              <a:t>6. 	Collaborer à la création et au maintien d’une opinion publique saine et d’un idéalisme élevé, susceptibles de stimuler le bon droit, la justice, le patriotisme et la bonne volonté. </a:t>
            </a:r>
          </a:p>
          <a:p>
            <a:pPr marL="514350" indent="-514350" eaLnBrk="1" hangingPunct="1">
              <a:buSzPct val="100000"/>
              <a:buFont typeface="Rockwell" panose="02060603020205020403" pitchFamily="18" charset="0"/>
              <a:buAutoNum type="arabicPeriod"/>
            </a:pPr>
            <a:endParaRPr lang="en-US"/>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a:t>Qui </a:t>
            </a:r>
            <a:r>
              <a:rPr lang="en-CA" dirty="0" err="1"/>
              <a:t>faisons</a:t>
            </a:r>
            <a:r>
              <a:rPr lang="en-CA" dirty="0"/>
              <a:t>-nous?</a:t>
            </a:r>
            <a:endParaRPr lang="en-US" dirty="0"/>
          </a:p>
        </p:txBody>
      </p:sp>
      <p:sp>
        <p:nvSpPr>
          <p:cNvPr id="16387" name="Content Placeholder 2"/>
          <p:cNvSpPr>
            <a:spLocks noGrp="1"/>
          </p:cNvSpPr>
          <p:nvPr>
            <p:ph idx="1"/>
          </p:nvPr>
        </p:nvSpPr>
        <p:spPr/>
        <p:txBody>
          <a:bodyPr/>
          <a:lstStyle/>
          <a:p>
            <a:pPr eaLnBrk="1" hangingPunct="1">
              <a:buFont typeface="Wingdings 2" panose="05020102010507070707" pitchFamily="18" charset="2"/>
              <a:buNone/>
            </a:pPr>
            <a:r>
              <a:rPr lang="en-US" b="1"/>
              <a:t>Ce que nous faisons… </a:t>
            </a:r>
          </a:p>
          <a:p>
            <a:pPr eaLnBrk="1" hangingPunct="1">
              <a:buFont typeface="Wingdings 2" panose="05020102010507070707" pitchFamily="18" charset="2"/>
              <a:buNone/>
            </a:pPr>
            <a:r>
              <a:rPr lang="en-US"/>
              <a:t>Chaque année, les clubs Kiwanis: </a:t>
            </a:r>
          </a:p>
          <a:p>
            <a:pPr lvl="1" eaLnBrk="1" hangingPunct="1">
              <a:buFontTx/>
              <a:buNone/>
            </a:pPr>
            <a:r>
              <a:rPr lang="en-US" sz="2000"/>
              <a:t>Réalisent près de 150,000 projets de service</a:t>
            </a:r>
            <a:endParaRPr lang="en-US"/>
          </a:p>
          <a:p>
            <a:pPr lvl="1" eaLnBrk="1" hangingPunct="1">
              <a:buFontTx/>
              <a:buNone/>
            </a:pPr>
            <a:r>
              <a:rPr lang="en-US" sz="2000"/>
              <a:t>Récoltent plus de US$107 millions</a:t>
            </a:r>
          </a:p>
          <a:p>
            <a:pPr lvl="1" eaLnBrk="1" hangingPunct="1">
              <a:buFontTx/>
              <a:buNone/>
            </a:pPr>
            <a:r>
              <a:rPr lang="en-US" sz="2000"/>
              <a:t>Consacrent plus de 6 millions d’heures </a:t>
            </a:r>
            <a:br>
              <a:rPr lang="en-US" sz="2000"/>
            </a:br>
            <a:r>
              <a:rPr lang="en-US" sz="2000"/>
              <a:t>à rendre service </a:t>
            </a:r>
          </a:p>
          <a:p>
            <a:pPr eaLnBrk="1" hangingPunct="1"/>
            <a:endParaRPr lang="en-US" sz="2000"/>
          </a:p>
          <a:p>
            <a:pPr eaLnBrk="1" hangingPunct="1">
              <a:buFont typeface="Wingdings 2" panose="05020102010507070707" pitchFamily="18" charset="2"/>
              <a:buNone/>
            </a:pPr>
            <a:endParaRPr lang="en-US" b="1"/>
          </a:p>
          <a:p>
            <a:pPr eaLnBrk="1" hangingPunct="1">
              <a:buFont typeface="Wingdings 2" panose="05020102010507070707" pitchFamily="18" charset="2"/>
              <a:buNone/>
            </a:pPr>
            <a:r>
              <a:rPr lang="en-US" b="1"/>
              <a:t>Notre slogan: </a:t>
            </a:r>
            <a:r>
              <a:rPr lang="en-US"/>
              <a:t>Servir les enfants du monde</a:t>
            </a:r>
          </a:p>
          <a:p>
            <a:pPr eaLnBrk="1" hangingPunct="1"/>
            <a:endParaRPr lang="en-US"/>
          </a:p>
        </p:txBody>
      </p:sp>
      <p:pic>
        <p:nvPicPr>
          <p:cNvPr id="6" name="Picture 2" descr="U:\SOAP\gbidgood\01 Growth\graphics\photos\ai0230_1293.jpg"/>
          <p:cNvPicPr>
            <a:picLocks noChangeAspect="1" noChangeArrowheads="1"/>
          </p:cNvPicPr>
          <p:nvPr/>
        </p:nvPicPr>
        <p:blipFill>
          <a:blip r:embed="rId3" cstate="print"/>
          <a:srcRect l="6481" r="33074"/>
          <a:stretch>
            <a:fillRect/>
          </a:stretch>
        </p:blipFill>
        <p:spPr bwMode="auto">
          <a:xfrm>
            <a:off x="5867400" y="1828800"/>
            <a:ext cx="2427521" cy="2667000"/>
          </a:xfrm>
          <a:prstGeom prst="roundRect">
            <a:avLst/>
          </a:prstGeom>
          <a:noFill/>
          <a:ln w="6350">
            <a:noFill/>
          </a:ln>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CA" dirty="0" err="1"/>
              <a:t>Autres</a:t>
            </a:r>
            <a:r>
              <a:rPr lang="en-CA" dirty="0"/>
              <a:t> </a:t>
            </a:r>
            <a:r>
              <a:rPr lang="en-CA" dirty="0" err="1"/>
              <a:t>avantages</a:t>
            </a:r>
            <a:endParaRPr lang="en-US" dirty="0"/>
          </a:p>
        </p:txBody>
      </p:sp>
      <p:sp>
        <p:nvSpPr>
          <p:cNvPr id="17411" name="Content Placeholder 5"/>
          <p:cNvSpPr>
            <a:spLocks noGrp="1"/>
          </p:cNvSpPr>
          <p:nvPr>
            <p:ph idx="1"/>
          </p:nvPr>
        </p:nvSpPr>
        <p:spPr/>
        <p:txBody>
          <a:bodyPr/>
          <a:lstStyle/>
          <a:p>
            <a:pPr eaLnBrk="1" hangingPunct="1">
              <a:buFont typeface="Wingdings 2" panose="05020102010507070707" pitchFamily="18" charset="2"/>
              <a:buNone/>
            </a:pPr>
            <a:r>
              <a:rPr lang="en-US" b="1"/>
              <a:t>Qu’y a-t-il pour moi? </a:t>
            </a:r>
          </a:p>
          <a:p>
            <a:pPr lvl="1" eaLnBrk="1" hangingPunct="1"/>
            <a:r>
              <a:rPr lang="en-US" sz="2000"/>
              <a:t>Changer de la vie des enfants</a:t>
            </a:r>
          </a:p>
          <a:p>
            <a:pPr lvl="1" eaLnBrk="1" hangingPunct="1"/>
            <a:r>
              <a:rPr lang="en-US" sz="2000"/>
              <a:t>Améliorer la communauté et le monde  </a:t>
            </a:r>
          </a:p>
          <a:p>
            <a:pPr lvl="1" eaLnBrk="1" hangingPunct="1"/>
            <a:r>
              <a:rPr lang="en-US" sz="2000"/>
              <a:t>Établir des liens d’amitié</a:t>
            </a:r>
          </a:p>
          <a:p>
            <a:pPr lvl="1" eaLnBrk="1" hangingPunct="1"/>
            <a:r>
              <a:rPr lang="en-US" sz="2000"/>
              <a:t>Enrichir les qualités de leader</a:t>
            </a:r>
          </a:p>
          <a:p>
            <a:pPr lvl="1" eaLnBrk="1" hangingPunct="1"/>
            <a:r>
              <a:rPr lang="en-US" sz="2000"/>
              <a:t>Développer des relations d’affaires</a:t>
            </a:r>
          </a:p>
          <a:p>
            <a:pPr eaLnBrk="1" hangingPunct="1"/>
            <a:endParaRPr lang="en-US" sz="2000"/>
          </a:p>
        </p:txBody>
      </p:sp>
      <p:pic>
        <p:nvPicPr>
          <p:cNvPr id="17412" name="Picture 14" descr="U:\SOAP\gbidgood\01 Growth\graphics\photos\ai0230_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76600"/>
            <a:ext cx="384016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err="1"/>
              <a:t>Autres</a:t>
            </a:r>
            <a:r>
              <a:rPr lang="en-CA" dirty="0"/>
              <a:t> </a:t>
            </a:r>
            <a:r>
              <a:rPr lang="en-CA" dirty="0" err="1"/>
              <a:t>avantages</a:t>
            </a:r>
            <a:endParaRPr lang="en-US" dirty="0"/>
          </a:p>
        </p:txBody>
      </p:sp>
      <p:sp>
        <p:nvSpPr>
          <p:cNvPr id="18435" name="Content Placeholder 2"/>
          <p:cNvSpPr>
            <a:spLocks noGrp="1"/>
          </p:cNvSpPr>
          <p:nvPr>
            <p:ph idx="1"/>
          </p:nvPr>
        </p:nvSpPr>
        <p:spPr/>
        <p:txBody>
          <a:bodyPr/>
          <a:lstStyle/>
          <a:p>
            <a:pPr eaLnBrk="1" hangingPunct="1">
              <a:buFont typeface="Wingdings 2" panose="05020102010507070707" pitchFamily="18" charset="2"/>
              <a:buNone/>
            </a:pPr>
            <a:endParaRPr lang="en-US" b="1"/>
          </a:p>
          <a:p>
            <a:pPr eaLnBrk="1" hangingPunct="1">
              <a:buFont typeface="Wingdings 2" panose="05020102010507070707" pitchFamily="18" charset="2"/>
              <a:buNone/>
            </a:pPr>
            <a:r>
              <a:rPr lang="en-US" b="1"/>
              <a:t>Autres avantages…</a:t>
            </a:r>
          </a:p>
          <a:p>
            <a:pPr eaLnBrk="1" hangingPunct="1">
              <a:buFont typeface="Wingdings 2" panose="05020102010507070707" pitchFamily="18" charset="2"/>
              <a:buNone/>
            </a:pPr>
            <a:endParaRPr lang="en-US" b="1"/>
          </a:p>
          <a:p>
            <a:pPr lvl="1" eaLnBrk="1" hangingPunct="1"/>
            <a:r>
              <a:rPr lang="en-US" sz="2000"/>
              <a:t>Le magazine du Kiwanis</a:t>
            </a:r>
          </a:p>
          <a:p>
            <a:pPr lvl="1" eaLnBrk="1" hangingPunct="1"/>
            <a:r>
              <a:rPr lang="en-US" sz="2000"/>
              <a:t>Communications du club</a:t>
            </a:r>
          </a:p>
          <a:p>
            <a:pPr lvl="1" eaLnBrk="1" hangingPunct="1"/>
            <a:r>
              <a:rPr lang="en-US" sz="2000"/>
              <a:t>Protection d’assurance pour</a:t>
            </a:r>
            <a:br>
              <a:rPr lang="en-US" sz="2000"/>
            </a:br>
            <a:r>
              <a:rPr lang="en-US" sz="2000"/>
              <a:t>les projets du club Kiwanis</a:t>
            </a:r>
          </a:p>
          <a:p>
            <a:pPr lvl="1" eaLnBrk="1" hangingPunct="1"/>
            <a:endParaRPr lang="en-US" sz="2000"/>
          </a:p>
        </p:txBody>
      </p:sp>
      <p:pic>
        <p:nvPicPr>
          <p:cNvPr id="18436" name="Picture 2" descr="http://www.kiwanisone.org/Pages/Resources/Photos/2011aprilm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138" y="1485900"/>
            <a:ext cx="2233612" cy="3086100"/>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713" y="2971800"/>
            <a:ext cx="2249487" cy="2873375"/>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2706</Words>
  <Application>Microsoft Office PowerPoint</Application>
  <PresentationFormat>On-screen Show (4:3)</PresentationFormat>
  <Paragraphs>386</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Palatino</vt:lpstr>
      <vt:lpstr>Palatino Linotype</vt:lpstr>
      <vt:lpstr>Rockwell</vt:lpstr>
      <vt:lpstr>Times New Roman</vt:lpstr>
      <vt:lpstr>Verdana</vt:lpstr>
      <vt:lpstr>Wingdings 2</vt:lpstr>
      <vt:lpstr>1_Education</vt:lpstr>
      <vt:lpstr>Orientation d’un nouveau membre</vt:lpstr>
      <vt:lpstr>  Bienvenue au Kiwanis!</vt:lpstr>
      <vt:lpstr>Qui sommes-nous?</vt:lpstr>
      <vt:lpstr>Qui sommes-nous?</vt:lpstr>
      <vt:lpstr>Les Objectifs du Kiwanis</vt:lpstr>
      <vt:lpstr>Les Objectifs du Kiwanis</vt:lpstr>
      <vt:lpstr>Qui faisons-nous?</vt:lpstr>
      <vt:lpstr>Autres avantages</vt:lpstr>
      <vt:lpstr>Autres avantages</vt:lpstr>
      <vt:lpstr>Autres avantages</vt:lpstr>
      <vt:lpstr>Ce qu’on attend de vous </vt:lpstr>
      <vt:lpstr>Notre club</vt:lpstr>
      <vt:lpstr>Notre club</vt:lpstr>
      <vt:lpstr>Notre club</vt:lpstr>
      <vt:lpstr>Notre projet mondial</vt:lpstr>
      <vt:lpstr>Notre projet mondial</vt:lpstr>
      <vt:lpstr>Nos collectes de fonds</vt:lpstr>
      <vt:lpstr>Communication</vt:lpstr>
      <vt:lpstr>Participation</vt:lpstr>
      <vt:lpstr>Structure</vt:lpstr>
      <vt:lpstr>Structure</vt:lpstr>
      <vt:lpstr>Structure</vt:lpstr>
      <vt:lpstr>Structure</vt:lpstr>
      <vt:lpstr>Structure</vt:lpstr>
      <vt:lpstr>Structure</vt:lpstr>
      <vt:lpstr>Service et Leadership</vt:lpstr>
      <vt:lpstr>Structure</vt:lpstr>
      <vt:lpstr>Structure</vt:lpstr>
      <vt:lpstr>Operation du club</vt:lpstr>
      <vt:lpstr>Operation du club</vt:lpstr>
      <vt:lpstr>Administration du club</vt:lpstr>
      <vt:lpstr>Finances et budget</vt:lpstr>
      <vt:lpstr>Cotisations et droits</vt:lpstr>
      <vt:lpstr>Congres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2013-11-11T22:46:46Z</dcterms:created>
  <dcterms:modified xsi:type="dcterms:W3CDTF">2016-10-16T18:21:24Z</dcterms:modified>
</cp:coreProperties>
</file>